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2" r:id="rId1"/>
  </p:sldMasterIdLst>
  <p:notesMasterIdLst>
    <p:notesMasterId r:id="rId51"/>
  </p:notesMasterIdLst>
  <p:handoutMasterIdLst>
    <p:handoutMasterId r:id="rId52"/>
  </p:handoutMasterIdLst>
  <p:sldIdLst>
    <p:sldId id="259" r:id="rId2"/>
    <p:sldId id="354" r:id="rId3"/>
    <p:sldId id="351" r:id="rId4"/>
    <p:sldId id="308" r:id="rId5"/>
    <p:sldId id="352" r:id="rId6"/>
    <p:sldId id="353" r:id="rId7"/>
    <p:sldId id="355" r:id="rId8"/>
    <p:sldId id="356" r:id="rId9"/>
    <p:sldId id="260" r:id="rId10"/>
    <p:sldId id="350" r:id="rId11"/>
    <p:sldId id="309" r:id="rId12"/>
    <p:sldId id="349" r:id="rId13"/>
    <p:sldId id="335" r:id="rId14"/>
    <p:sldId id="264" r:id="rId15"/>
    <p:sldId id="315" r:id="rId16"/>
    <p:sldId id="357" r:id="rId17"/>
    <p:sldId id="358" r:id="rId18"/>
    <p:sldId id="310" r:id="rId19"/>
    <p:sldId id="359" r:id="rId20"/>
    <p:sldId id="360" r:id="rId21"/>
    <p:sldId id="265" r:id="rId22"/>
    <p:sldId id="333" r:id="rId23"/>
    <p:sldId id="332" r:id="rId24"/>
    <p:sldId id="334" r:id="rId25"/>
    <p:sldId id="282" r:id="rId26"/>
    <p:sldId id="288" r:id="rId27"/>
    <p:sldId id="283" r:id="rId28"/>
    <p:sldId id="291" r:id="rId29"/>
    <p:sldId id="339" r:id="rId30"/>
    <p:sldId id="316" r:id="rId31"/>
    <p:sldId id="317" r:id="rId32"/>
    <p:sldId id="341" r:id="rId33"/>
    <p:sldId id="342" r:id="rId34"/>
    <p:sldId id="292" r:id="rId35"/>
    <p:sldId id="305" r:id="rId36"/>
    <p:sldId id="293" r:id="rId37"/>
    <p:sldId id="298" r:id="rId38"/>
    <p:sldId id="285" r:id="rId39"/>
    <p:sldId id="286" r:id="rId40"/>
    <p:sldId id="287" r:id="rId41"/>
    <p:sldId id="279" r:id="rId42"/>
    <p:sldId id="280" r:id="rId43"/>
    <p:sldId id="296" r:id="rId44"/>
    <p:sldId id="320" r:id="rId45"/>
    <p:sldId id="331" r:id="rId46"/>
    <p:sldId id="343" r:id="rId47"/>
    <p:sldId id="344" r:id="rId48"/>
    <p:sldId id="345" r:id="rId49"/>
    <p:sldId id="304"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3C3C"/>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05" autoAdjust="0"/>
    <p:restoredTop sz="61386" autoAdjust="0"/>
  </p:normalViewPr>
  <p:slideViewPr>
    <p:cSldViewPr snapToGrid="0">
      <p:cViewPr varScale="1">
        <p:scale>
          <a:sx n="46" d="100"/>
          <a:sy n="46" d="100"/>
        </p:scale>
        <p:origin x="64" y="60"/>
      </p:cViewPr>
      <p:guideLst>
        <p:guide orient="horz" pos="2160"/>
        <p:guide pos="3840"/>
      </p:guideLst>
    </p:cSldViewPr>
  </p:slideViewPr>
  <p:notesTextViewPr>
    <p:cViewPr>
      <p:scale>
        <a:sx n="1" d="1"/>
        <a:sy n="1" d="1"/>
      </p:scale>
      <p:origin x="0" y="0"/>
    </p:cViewPr>
  </p:notesTextViewPr>
  <p:notesViewPr>
    <p:cSldViewPr snapToGrid="0">
      <p:cViewPr varScale="1">
        <p:scale>
          <a:sx n="68" d="100"/>
          <a:sy n="68" d="100"/>
        </p:scale>
        <p:origin x="3101"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1F561B-984C-4C9C-A47F-C2C16A497406}" type="datetimeFigureOut">
              <a:rPr lang="en-US" smtClean="0"/>
              <a:t>9/8/2014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E36C8E-C91B-4ADD-A306-307DE034F808}" type="slidenum">
              <a:rPr lang="en-US" smtClean="0"/>
              <a:t>‹#›</a:t>
            </a:fld>
            <a:endParaRPr lang="en-US"/>
          </a:p>
        </p:txBody>
      </p:sp>
    </p:spTree>
    <p:extLst>
      <p:ext uri="{BB962C8B-B14F-4D97-AF65-F5344CB8AC3E}">
        <p14:creationId xmlns:p14="http://schemas.microsoft.com/office/powerpoint/2010/main" val="24562692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302507-6839-4361-9C5C-1DB478ECE0DA}" type="datetimeFigureOut">
              <a:rPr lang="en-US" smtClean="0"/>
              <a:t>9/8/2014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5C7CBB-A5BC-415B-AC87-1C6904020756}" type="slidenum">
              <a:rPr lang="en-US" smtClean="0"/>
              <a:t>‹#›</a:t>
            </a:fld>
            <a:endParaRPr lang="en-US"/>
          </a:p>
        </p:txBody>
      </p:sp>
    </p:spTree>
    <p:extLst>
      <p:ext uri="{BB962C8B-B14F-4D97-AF65-F5344CB8AC3E}">
        <p14:creationId xmlns:p14="http://schemas.microsoft.com/office/powerpoint/2010/main" val="2457014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Alright,</a:t>
            </a:r>
            <a:r>
              <a:rPr lang="en-US" baseline="0" dirty="0" smtClean="0"/>
              <a:t> we’re here for an Rx talk!  </a:t>
            </a:r>
            <a:endParaRPr lang="en-US" dirty="0" smtClean="0"/>
          </a:p>
          <a:p>
            <a:endParaRPr lang="en-US" dirty="0" smtClean="0"/>
          </a:p>
          <a:p>
            <a:r>
              <a:rPr lang="en-US" dirty="0" smtClean="0"/>
              <a:t>Hi, I’m Matthew Podwysocki from</a:t>
            </a:r>
            <a:r>
              <a:rPr lang="en-US" baseline="0" dirty="0" smtClean="0"/>
              <a:t> Microsoft</a:t>
            </a:r>
          </a:p>
          <a:p>
            <a:endParaRPr lang="en-US" baseline="0" dirty="0" smtClean="0"/>
          </a:p>
          <a:p>
            <a:r>
              <a:rPr lang="en-US" baseline="0" dirty="0" smtClean="0"/>
              <a:t>Now the title of this talk is a rather long one called Democratizing event processing at all scales and platforms  with the Reactive Extensions or …</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1</a:t>
            </a:fld>
            <a:endParaRPr lang="en-US"/>
          </a:p>
        </p:txBody>
      </p:sp>
    </p:spTree>
    <p:extLst>
      <p:ext uri="{BB962C8B-B14F-4D97-AF65-F5344CB8AC3E}">
        <p14:creationId xmlns:p14="http://schemas.microsoft.com/office/powerpoint/2010/main" val="255438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http://en.wikipedia.org/wiki/We_choose_to_go_to_the_Moon</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10</a:t>
            </a:fld>
            <a:endParaRPr lang="en-US"/>
          </a:p>
        </p:txBody>
      </p:sp>
    </p:spTree>
    <p:extLst>
      <p:ext uri="{BB962C8B-B14F-4D97-AF65-F5344CB8AC3E}">
        <p14:creationId xmlns:p14="http://schemas.microsoft.com/office/powerpoint/2010/main" val="3431926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what</a:t>
            </a:r>
            <a:r>
              <a:rPr lang="en-US" baseline="0" dirty="0" smtClean="0"/>
              <a:t> we’re really talking about here is stream processing and what benefits you can get from it.</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11</a:t>
            </a:fld>
            <a:endParaRPr lang="en-US"/>
          </a:p>
        </p:txBody>
      </p:sp>
    </p:spTree>
    <p:extLst>
      <p:ext uri="{BB962C8B-B14F-4D97-AF65-F5344CB8AC3E}">
        <p14:creationId xmlns:p14="http://schemas.microsoft.com/office/powerpoint/2010/main" val="593803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5C7CBB-A5BC-415B-AC87-1C6904020756}" type="slidenum">
              <a:rPr lang="en-US" smtClean="0"/>
              <a:t>12</a:t>
            </a:fld>
            <a:endParaRPr lang="en-US"/>
          </a:p>
        </p:txBody>
      </p:sp>
    </p:spTree>
    <p:extLst>
      <p:ext uri="{BB962C8B-B14F-4D97-AF65-F5344CB8AC3E}">
        <p14:creationId xmlns:p14="http://schemas.microsoft.com/office/powerpoint/2010/main" val="14276326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did that</a:t>
            </a:r>
            <a:r>
              <a:rPr lang="en-US" baseline="0" dirty="0" smtClean="0"/>
              <a:t> grab your attention?</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13</a:t>
            </a:fld>
            <a:endParaRPr lang="en-US"/>
          </a:p>
        </p:txBody>
      </p:sp>
    </p:spTree>
    <p:extLst>
      <p:ext uri="{BB962C8B-B14F-4D97-AF65-F5344CB8AC3E}">
        <p14:creationId xmlns:p14="http://schemas.microsoft.com/office/powerpoint/2010/main" val="39139115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I talked about the duality of push and pull collections. There are 2 axes that we can look at some of these concepts, single values vs. multiple values, and synchronous vs. asynchronous.</a:t>
            </a:r>
          </a:p>
          <a:p>
            <a:endParaRPr lang="en-US" baseline="0" dirty="0" smtClean="0"/>
          </a:p>
          <a:p>
            <a:r>
              <a:rPr lang="en-US" baseline="0" dirty="0" smtClean="0"/>
              <a:t>Synchronous single value is just a value of type T.</a:t>
            </a:r>
          </a:p>
          <a:p>
            <a:r>
              <a:rPr lang="en-US" baseline="0" dirty="0" smtClean="0"/>
              <a:t>A synchronous collection is an </a:t>
            </a:r>
            <a:r>
              <a:rPr lang="en-US" baseline="0" dirty="0" err="1" smtClean="0"/>
              <a:t>IEnumerable</a:t>
            </a:r>
            <a:r>
              <a:rPr lang="en-US" baseline="0" dirty="0" smtClean="0"/>
              <a:t>&lt;T&gt; (or </a:t>
            </a:r>
            <a:r>
              <a:rPr lang="en-US" baseline="0" dirty="0" err="1" smtClean="0"/>
              <a:t>Iterable</a:t>
            </a:r>
            <a:r>
              <a:rPr lang="en-US" baseline="0" dirty="0" smtClean="0"/>
              <a:t> or whatever your language calls it)</a:t>
            </a:r>
          </a:p>
          <a:p>
            <a:endParaRPr lang="en-US" baseline="0" dirty="0" smtClean="0"/>
          </a:p>
          <a:p>
            <a:r>
              <a:rPr lang="en-US" baseline="0" dirty="0" smtClean="0"/>
              <a:t>An asynchronous, single value item is a Task or a Promise or a Future (here’s the C# version)</a:t>
            </a:r>
          </a:p>
          <a:p>
            <a:endParaRPr lang="en-US" baseline="0" dirty="0" smtClean="0"/>
          </a:p>
          <a:p>
            <a:r>
              <a:rPr lang="en-US" baseline="0" dirty="0" smtClean="0"/>
              <a:t>And, as we just saw, if something is asynchronous and multi-valued, it’s an </a:t>
            </a:r>
            <a:r>
              <a:rPr lang="en-US" baseline="0" dirty="0" err="1" smtClean="0"/>
              <a:t>IObservable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14</a:t>
            </a:fld>
            <a:endParaRPr lang="en-US"/>
          </a:p>
        </p:txBody>
      </p:sp>
    </p:spTree>
    <p:extLst>
      <p:ext uri="{BB962C8B-B14F-4D97-AF65-F5344CB8AC3E}">
        <p14:creationId xmlns:p14="http://schemas.microsoft.com/office/powerpoint/2010/main" val="37725881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callback hell is a very real thing.  If you’ve been in the JavaScript world long enough, then you’ve had to deal with trying to do sequential processing of some sort with asynchronous code.  Trying to find the logic versus fighting</a:t>
            </a:r>
            <a:r>
              <a:rPr lang="en-US" baseline="0" dirty="0" smtClean="0"/>
              <a:t> the callback nature, it’s easy to get lost.</a:t>
            </a:r>
          </a:p>
          <a:p>
            <a:endParaRPr lang="en-US" baseline="0" dirty="0" smtClean="0"/>
          </a:p>
          <a:p>
            <a:r>
              <a:rPr lang="en-US" baseline="0" dirty="0" smtClean="0"/>
              <a:t>You might end up with Indiana Jones and the Callback Temple of Doom where it looks like a sideways pyramid.</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15</a:t>
            </a:fld>
            <a:endParaRPr lang="en-US"/>
          </a:p>
        </p:txBody>
      </p:sp>
    </p:spTree>
    <p:extLst>
      <p:ext uri="{BB962C8B-B14F-4D97-AF65-F5344CB8AC3E}">
        <p14:creationId xmlns:p14="http://schemas.microsoft.com/office/powerpoint/2010/main" val="1321378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5C7CBB-A5BC-415B-AC87-1C6904020756}" type="slidenum">
              <a:rPr lang="en-US" smtClean="0"/>
              <a:t>16</a:t>
            </a:fld>
            <a:endParaRPr lang="en-US"/>
          </a:p>
        </p:txBody>
      </p:sp>
    </p:spTree>
    <p:extLst>
      <p:ext uri="{BB962C8B-B14F-4D97-AF65-F5344CB8AC3E}">
        <p14:creationId xmlns:p14="http://schemas.microsoft.com/office/powerpoint/2010/main" val="33561791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5C7CBB-A5BC-415B-AC87-1C6904020756}" type="slidenum">
              <a:rPr lang="en-US" smtClean="0"/>
              <a:t>17</a:t>
            </a:fld>
            <a:endParaRPr lang="en-US"/>
          </a:p>
        </p:txBody>
      </p:sp>
    </p:spTree>
    <p:extLst>
      <p:ext uri="{BB962C8B-B14F-4D97-AF65-F5344CB8AC3E}">
        <p14:creationId xmlns:p14="http://schemas.microsoft.com/office/powerpoint/2010/main" val="36092222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there has been a big buzz around</a:t>
            </a:r>
            <a:r>
              <a:rPr lang="en-US" baseline="0" dirty="0" smtClean="0"/>
              <a:t> Reactive Programming Lately, and I think partially due to the popularity of the Reactive Extensions.  That and the </a:t>
            </a:r>
            <a:r>
              <a:rPr lang="en-US" baseline="0" dirty="0" err="1" smtClean="0"/>
              <a:t>Coursera</a:t>
            </a:r>
            <a:r>
              <a:rPr lang="en-US" baseline="0" dirty="0" smtClean="0"/>
              <a:t> Course of Reactive Programming came out.  How many people did that course?  How many actually finished it? Well, you’re all Reactive Programmers now!</a:t>
            </a:r>
          </a:p>
          <a:p>
            <a:endParaRPr lang="en-US" baseline="0" dirty="0" smtClean="0"/>
          </a:p>
          <a:p>
            <a:r>
              <a:rPr lang="en-US" baseline="0" dirty="0" smtClean="0"/>
              <a:t>The Reactive Manifesto was a document that came out to try and define what exactly reactive programming is.  Much like a lot of things like Functional Programming where it’s kind of fuzzy as to what it truly means to be a functional language.  Here at least we break it down to its essentials, as in “readily responsive to a stimulus.</a:t>
            </a:r>
          </a:p>
          <a:p>
            <a:endParaRPr lang="en-US" baseline="0" dirty="0" smtClean="0"/>
          </a:p>
          <a:p>
            <a:r>
              <a:rPr lang="en-US" baseline="0" dirty="0" smtClean="0"/>
              <a:t>It’s broken into four parts,</a:t>
            </a:r>
          </a:p>
          <a:p>
            <a:r>
              <a:rPr lang="en-US" baseline="0" dirty="0" smtClean="0"/>
              <a:t>1: Reacts to Events, so, event driven</a:t>
            </a:r>
          </a:p>
          <a:p>
            <a:r>
              <a:rPr lang="en-US" baseline="0" dirty="0" smtClean="0"/>
              <a:t>2: Reacts to loads, meaning it can somehow deal with load as it comes through</a:t>
            </a:r>
          </a:p>
          <a:p>
            <a:r>
              <a:rPr lang="en-US" baseline="0" dirty="0" smtClean="0"/>
              <a:t>3: React to failure, so, some sort of compensation logic</a:t>
            </a:r>
          </a:p>
          <a:p>
            <a:r>
              <a:rPr lang="en-US" baseline="0" dirty="0" smtClean="0"/>
              <a:t>4: Finally react to users.  Give them something timely without locking up the application</a:t>
            </a:r>
          </a:p>
          <a:p>
            <a:endParaRPr lang="en-US" baseline="0" dirty="0" smtClean="0"/>
          </a:p>
          <a:p>
            <a:r>
              <a:rPr lang="en-US" baseline="0" dirty="0" smtClean="0"/>
              <a:t>That’s it.  That’s all you need to know.</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18</a:t>
            </a:fld>
            <a:endParaRPr lang="en-US"/>
          </a:p>
        </p:txBody>
      </p:sp>
    </p:spTree>
    <p:extLst>
      <p:ext uri="{BB962C8B-B14F-4D97-AF65-F5344CB8AC3E}">
        <p14:creationId xmlns:p14="http://schemas.microsoft.com/office/powerpoint/2010/main" val="11857146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19</a:t>
            </a:fld>
            <a:endParaRPr lang="en-US"/>
          </a:p>
        </p:txBody>
      </p:sp>
    </p:spTree>
    <p:extLst>
      <p:ext uri="{BB962C8B-B14F-4D97-AF65-F5344CB8AC3E}">
        <p14:creationId xmlns:p14="http://schemas.microsoft.com/office/powerpoint/2010/main" val="1404427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"I thought I had a problem. I thought to myself, "I know, I'll solve it with callbacks and events!". have Now problems. two I</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2</a:t>
            </a:fld>
            <a:endParaRPr lang="en-US"/>
          </a:p>
        </p:txBody>
      </p:sp>
    </p:spTree>
    <p:extLst>
      <p:ext uri="{BB962C8B-B14F-4D97-AF65-F5344CB8AC3E}">
        <p14:creationId xmlns:p14="http://schemas.microsoft.com/office/powerpoint/2010/main" val="2882931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world of</a:t>
            </a:r>
            <a:r>
              <a:rPr lang="en-US" baseline="0" dirty="0" smtClean="0"/>
              <a:t> application development is changing, we are constantly connected to any number of data sources at once. Take for example your phone, it gets texts, GPS, twitter updates, accelerometer movements, and many more things.  In fact, it’s hard to find a modern app or device that doesn’t have many connections to it.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data of course comes in many forms, whether it is stock tickers, RSS feeds, GPS feeds, servers, mouse events and even social media.  All of these of course, are databases in one form or another, but in some cases the data just doesn’t exist yet.  This mouse here in my hand is a database, as it has infinite amounts of mouse movements clicks and other data, so wouldn’t be it nice to be able to write queries for it?   Wouldn’t it be nice to say the same for all these data sources?</a:t>
            </a:r>
            <a:endParaRPr lang="en-US" dirty="0" smtClean="0"/>
          </a:p>
          <a:p>
            <a:endParaRPr lang="en-US" dirty="0" smtClean="0"/>
          </a:p>
          <a:p>
            <a:r>
              <a:rPr lang="en-US" dirty="0" smtClean="0"/>
              <a:t>How</a:t>
            </a:r>
            <a:r>
              <a:rPr lang="en-US" baseline="0" dirty="0" smtClean="0"/>
              <a:t> do you do advanced queries over social media in order to see what’s trending</a:t>
            </a:r>
          </a:p>
          <a:p>
            <a:r>
              <a:rPr lang="en-US" baseline="0" dirty="0" smtClean="0"/>
              <a:t>Lots of data over a small period of time that you want to react to</a:t>
            </a:r>
          </a:p>
          <a:p>
            <a:r>
              <a:rPr lang="en-US" dirty="0" smtClean="0"/>
              <a:t>Now,</a:t>
            </a:r>
            <a:r>
              <a:rPr lang="en-US" baseline="0" dirty="0" smtClean="0"/>
              <a:t> let’s say you want to add another data source?  Add in YouTube?</a:t>
            </a:r>
          </a:p>
          <a:p>
            <a:endParaRPr lang="en-US" baseline="0" dirty="0" smtClean="0"/>
          </a:p>
          <a:p>
            <a:r>
              <a:rPr lang="en-US" baseline="0" dirty="0" smtClean="0"/>
              <a:t>Reaction time is of the essence when dealing with real-time data (don’t want to know what’s trending 5 minutes ago, but *right now*)</a:t>
            </a:r>
          </a:p>
          <a:p>
            <a:r>
              <a:rPr lang="en-US" baseline="0" dirty="0" smtClean="0"/>
              <a:t>Want to be able to compose this with any number of other data sources, either internally or externally (such as user’s interaction with the app, e.g., tagging and commenting)</a:t>
            </a:r>
          </a:p>
          <a:p>
            <a:endParaRPr lang="en-US" baseline="0" dirty="0" smtClean="0"/>
          </a:p>
          <a:p>
            <a:r>
              <a:rPr lang="en-US" baseline="0" dirty="0" smtClean="0"/>
              <a:t>Coordinating these data sources today is very difficult, and that’s the point of the Reactive Extensions, to unify them all</a:t>
            </a:r>
          </a:p>
        </p:txBody>
      </p:sp>
      <p:sp>
        <p:nvSpPr>
          <p:cNvPr id="4" name="Slide Number Placeholder 3"/>
          <p:cNvSpPr>
            <a:spLocks noGrp="1"/>
          </p:cNvSpPr>
          <p:nvPr>
            <p:ph type="sldNum" sz="quarter" idx="10"/>
          </p:nvPr>
        </p:nvSpPr>
        <p:spPr/>
        <p:txBody>
          <a:bodyPr/>
          <a:lstStyle/>
          <a:p>
            <a:fld id="{255C7CBB-A5BC-415B-AC87-1C6904020756}" type="slidenum">
              <a:rPr lang="en-US" smtClean="0"/>
              <a:t>21</a:t>
            </a:fld>
            <a:endParaRPr lang="en-US"/>
          </a:p>
        </p:txBody>
      </p:sp>
    </p:spTree>
    <p:extLst>
      <p:ext uri="{BB962C8B-B14F-4D97-AF65-F5344CB8AC3E}">
        <p14:creationId xmlns:p14="http://schemas.microsoft.com/office/powerpoint/2010/main" val="38613402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a:t>
            </a:r>
            <a:r>
              <a:rPr lang="en-US" baseline="0" dirty="0" smtClean="0"/>
              <a:t> we could query Netflix, using their Observable API to get the top rated movies from the user’s list.  We could use the C# expression syntax or extension methods, both work equally well here.  We’ll do a select to get the videos, a where filter the ratings and then merge it into a single sequence.  Then, we can subscribe to write out each film.</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22</a:t>
            </a:fld>
            <a:endParaRPr lang="en-US"/>
          </a:p>
        </p:txBody>
      </p:sp>
    </p:spTree>
    <p:extLst>
      <p:ext uri="{BB962C8B-B14F-4D97-AF65-F5344CB8AC3E}">
        <p14:creationId xmlns:p14="http://schemas.microsoft.com/office/powerpoint/2010/main" val="26398125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what if I told you, the Netflix API calls we just made, we could do pretty</a:t>
            </a:r>
            <a:r>
              <a:rPr lang="en-US" baseline="0" dirty="0" smtClean="0"/>
              <a:t> much the same thing with a mouse drag, all with almost the same code?  Would you believe me?</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23</a:t>
            </a:fld>
            <a:endParaRPr lang="en-US"/>
          </a:p>
        </p:txBody>
      </p:sp>
    </p:spTree>
    <p:extLst>
      <p:ext uri="{BB962C8B-B14F-4D97-AF65-F5344CB8AC3E}">
        <p14:creationId xmlns:p14="http://schemas.microsoft.com/office/powerpoint/2010/main" val="6434363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it turns out we can.</a:t>
            </a:r>
            <a:r>
              <a:rPr lang="en-US" baseline="0" dirty="0" smtClean="0"/>
              <a:t>  If we’re given an element, then imagine we had an extension method that exposed </a:t>
            </a:r>
            <a:r>
              <a:rPr lang="en-US" baseline="0" dirty="0" err="1" smtClean="0"/>
              <a:t>MouseDowns</a:t>
            </a:r>
            <a:r>
              <a:rPr lang="en-US" baseline="0" dirty="0" smtClean="0"/>
              <a:t> as an observable sequence, then we can use Select to map mouse downs to the mouse moves extension method, stopping when we hit mouse ups.  Then we merge it all back together into a nice little sequence.  Of course for you C# folks here, we could have used </a:t>
            </a:r>
            <a:r>
              <a:rPr lang="en-US" baseline="0" dirty="0" err="1" smtClean="0"/>
              <a:t>SelectMany</a:t>
            </a:r>
            <a:r>
              <a:rPr lang="en-US" baseline="0" dirty="0" smtClean="0"/>
              <a:t> and not needed the Merge, but that’s all </a:t>
            </a:r>
            <a:r>
              <a:rPr lang="en-US" baseline="0" dirty="0" err="1" smtClean="0"/>
              <a:t>SelectMany</a:t>
            </a:r>
            <a:r>
              <a:rPr lang="en-US" baseline="0" dirty="0" smtClean="0"/>
              <a:t> really is, Select and Merge.</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24</a:t>
            </a:fld>
            <a:endParaRPr lang="en-US"/>
          </a:p>
        </p:txBody>
      </p:sp>
    </p:spTree>
    <p:extLst>
      <p:ext uri="{BB962C8B-B14F-4D97-AF65-F5344CB8AC3E}">
        <p14:creationId xmlns:p14="http://schemas.microsoft.com/office/powerpoint/2010/main" val="9771659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Let’s take a look at some ordinary code that most everyone sees on a day to day basis.  Note your programming language might be different, but the concepts are largely still the same.  In this case, we’re looking at C#.  We iterate over a collection by pulling each item, doing something with it, and handling exception and doing cleanup as necessary.  </a:t>
            </a:r>
          </a:p>
          <a:p>
            <a:endParaRPr lang="en-US" baseline="0" dirty="0" smtClean="0"/>
          </a:p>
          <a:p>
            <a:r>
              <a:rPr lang="en-US" baseline="0" dirty="0" smtClean="0"/>
              <a:t>Logically, each of these concepts map directly from a pull based collection to a push based collection.</a:t>
            </a:r>
          </a:p>
          <a:p>
            <a:endParaRPr lang="en-US" baseline="0" dirty="0" smtClean="0"/>
          </a:p>
          <a:p>
            <a:r>
              <a:rPr lang="en-US" baseline="0" dirty="0" err="1" smtClean="0"/>
              <a:t>OnNext</a:t>
            </a:r>
            <a:r>
              <a:rPr lang="en-US" baseline="0" dirty="0" smtClean="0"/>
              <a:t> when you want to handle each item.</a:t>
            </a:r>
          </a:p>
          <a:p>
            <a:r>
              <a:rPr lang="en-US" baseline="0" dirty="0" err="1" smtClean="0"/>
              <a:t>OnError</a:t>
            </a:r>
            <a:r>
              <a:rPr lang="en-US" baseline="0" dirty="0" smtClean="0"/>
              <a:t> when you need to handle exceptions</a:t>
            </a:r>
          </a:p>
          <a:p>
            <a:r>
              <a:rPr lang="en-US" baseline="0" dirty="0" smtClean="0"/>
              <a:t>And </a:t>
            </a:r>
            <a:r>
              <a:rPr lang="en-US" baseline="0" dirty="0" err="1" smtClean="0"/>
              <a:t>OnCompleted</a:t>
            </a:r>
            <a:r>
              <a:rPr lang="en-US" baseline="0" dirty="0" smtClean="0"/>
              <a:t> to do any cleanup</a:t>
            </a:r>
          </a:p>
        </p:txBody>
      </p:sp>
      <p:sp>
        <p:nvSpPr>
          <p:cNvPr id="4" name="Slide Number Placeholder 3"/>
          <p:cNvSpPr>
            <a:spLocks noGrp="1"/>
          </p:cNvSpPr>
          <p:nvPr>
            <p:ph type="sldNum" sz="quarter" idx="10"/>
          </p:nvPr>
        </p:nvSpPr>
        <p:spPr/>
        <p:txBody>
          <a:bodyPr/>
          <a:lstStyle/>
          <a:p>
            <a:fld id="{255C7CBB-A5BC-415B-AC87-1C6904020756}" type="slidenum">
              <a:rPr lang="en-US" smtClean="0"/>
              <a:t>25</a:t>
            </a:fld>
            <a:endParaRPr lang="en-US"/>
          </a:p>
        </p:txBody>
      </p:sp>
    </p:spTree>
    <p:extLst>
      <p:ext uri="{BB962C8B-B14F-4D97-AF65-F5344CB8AC3E}">
        <p14:creationId xmlns:p14="http://schemas.microsoft.com/office/powerpoint/2010/main" val="2656388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we just saw was</a:t>
            </a:r>
            <a:r>
              <a:rPr lang="en-US" baseline="0" dirty="0" smtClean="0"/>
              <a:t> the iterator pattern which is pull based, made famous the world around in the Gang of Four book.</a:t>
            </a:r>
            <a:endParaRPr lang="en-US" dirty="0" smtClean="0"/>
          </a:p>
          <a:p>
            <a:endParaRPr lang="en-US" dirty="0" smtClean="0"/>
          </a:p>
          <a:p>
            <a:r>
              <a:rPr lang="en-US" dirty="0" smtClean="0"/>
              <a:t>In that book, they also describe a pretty useful pattern turns out that</a:t>
            </a:r>
            <a:r>
              <a:rPr lang="en-US" baseline="0" dirty="0" smtClean="0"/>
              <a:t> it can be used for push based collections.  That is the Subject/Observer pattern.  Although it’s not spelled out directly in the book, we found that there is a deep relation between the iterator pattern and a generalized subject observer pattern, that they are duals of one another, push versus pull.</a:t>
            </a:r>
            <a:endParaRPr lang="en-US" dirty="0" smtClean="0"/>
          </a:p>
        </p:txBody>
      </p:sp>
      <p:sp>
        <p:nvSpPr>
          <p:cNvPr id="4" name="Slide Number Placeholder 3"/>
          <p:cNvSpPr>
            <a:spLocks noGrp="1"/>
          </p:cNvSpPr>
          <p:nvPr>
            <p:ph type="sldNum" sz="quarter" idx="10"/>
          </p:nvPr>
        </p:nvSpPr>
        <p:spPr/>
        <p:txBody>
          <a:bodyPr/>
          <a:lstStyle/>
          <a:p>
            <a:fld id="{255C7CBB-A5BC-415B-AC87-1C6904020756}" type="slidenum">
              <a:rPr lang="en-US" smtClean="0"/>
              <a:t>26</a:t>
            </a:fld>
            <a:endParaRPr lang="en-US"/>
          </a:p>
        </p:txBody>
      </p:sp>
    </p:spTree>
    <p:extLst>
      <p:ext uri="{BB962C8B-B14F-4D97-AF65-F5344CB8AC3E}">
        <p14:creationId xmlns:p14="http://schemas.microsoft.com/office/powerpoint/2010/main" val="1470484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how did we generalize the subject/observer pattern?  We’ll break it down into two concepts, the Observer and the Observable.</a:t>
            </a:r>
          </a:p>
          <a:p>
            <a:endParaRPr lang="en-US" baseline="0" dirty="0" smtClean="0"/>
          </a:p>
          <a:p>
            <a:r>
              <a:rPr lang="en-US" baseline="0" dirty="0" smtClean="0"/>
              <a:t>In the case of Rx, the observable does not need to keep track of all observers.  So, they are as decoupled as possible.</a:t>
            </a:r>
          </a:p>
          <a:p>
            <a:endParaRPr lang="en-US" baseline="0" dirty="0" smtClean="0"/>
          </a:p>
          <a:p>
            <a:r>
              <a:rPr lang="en-US" baseline="0" dirty="0" smtClean="0"/>
              <a:t>Let’s look at some C# code to make this concrete.  First, we have an collection of type </a:t>
            </a:r>
            <a:r>
              <a:rPr lang="en-US" baseline="0" dirty="0" err="1" smtClean="0"/>
              <a:t>IObservable</a:t>
            </a:r>
            <a:r>
              <a:rPr lang="en-US" baseline="0" dirty="0" smtClean="0"/>
              <a:t>&lt;T&gt; which produces values.  Next, we create an Observer which will later consume the Observable.  We’ll create the observer with three callbacks, one for each new element that is pushed through the collection, an optional error handler, and optional completion handler.</a:t>
            </a:r>
            <a:endParaRPr lang="en-US" dirty="0" smtClean="0"/>
          </a:p>
          <a:p>
            <a:endParaRPr lang="en-US" dirty="0" smtClean="0"/>
          </a:p>
          <a:p>
            <a:r>
              <a:rPr lang="en-US" baseline="0" dirty="0" smtClean="0"/>
              <a:t>Now how do we connect them?  We simply call subscribe passing in the observer that we just created.  Now, what we get back is a handle to the subscription.</a:t>
            </a:r>
          </a:p>
          <a:p>
            <a:endParaRPr lang="en-US" baseline="0" dirty="0" smtClean="0"/>
          </a:p>
          <a:p>
            <a:r>
              <a:rPr lang="en-US" baseline="0" dirty="0" smtClean="0"/>
              <a:t>Donna: Why do we need a handle? Aren’t we done?</a:t>
            </a:r>
          </a:p>
          <a:p>
            <a:endParaRPr lang="en-US" baseline="0" dirty="0" smtClean="0"/>
          </a:p>
          <a:p>
            <a:r>
              <a:rPr lang="en-US" baseline="0" dirty="0" smtClean="0"/>
              <a:t>There’s no unsubscribe from the Observable, instead, we have a subscription handle which contains all the logic in order to deregister the observer from the observable, so it’s completely decoupled.  Not only that, but if we’re dealing with events, then during creating, we add a handle to an event, and in dispose, we remove the event handler.</a:t>
            </a:r>
          </a:p>
          <a:p>
            <a:endParaRPr lang="en-US" baseline="0" dirty="0" smtClean="0"/>
          </a:p>
          <a:p>
            <a:r>
              <a:rPr lang="en-US" dirty="0" smtClean="0"/>
              <a:t>Taking this a step further, if you combine</a:t>
            </a:r>
            <a:r>
              <a:rPr lang="en-US" baseline="0" dirty="0" smtClean="0"/>
              <a:t> multiple events together, then disposing the subscription will DETERMINISTICALLY get rid of ALL the resources associated with the subscription, for example all the event handlers at once.</a:t>
            </a:r>
          </a:p>
        </p:txBody>
      </p:sp>
      <p:sp>
        <p:nvSpPr>
          <p:cNvPr id="4" name="Slide Number Placeholder 3"/>
          <p:cNvSpPr>
            <a:spLocks noGrp="1"/>
          </p:cNvSpPr>
          <p:nvPr>
            <p:ph type="sldNum" sz="quarter" idx="10"/>
          </p:nvPr>
        </p:nvSpPr>
        <p:spPr/>
        <p:txBody>
          <a:bodyPr/>
          <a:lstStyle/>
          <a:p>
            <a:fld id="{255C7CBB-A5BC-415B-AC87-1C6904020756}" type="slidenum">
              <a:rPr lang="en-US" smtClean="0"/>
              <a:t>27</a:t>
            </a:fld>
            <a:endParaRPr lang="en-US"/>
          </a:p>
        </p:txBody>
      </p:sp>
    </p:spTree>
    <p:extLst>
      <p:ext uri="{BB962C8B-B14F-4D97-AF65-F5344CB8AC3E}">
        <p14:creationId xmlns:p14="http://schemas.microsoft.com/office/powerpoint/2010/main" val="23428297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talked about the three parts of the operation, the </a:t>
            </a:r>
            <a:r>
              <a:rPr lang="en-US" baseline="0" dirty="0" err="1" smtClean="0"/>
              <a:t>onNext</a:t>
            </a:r>
            <a:r>
              <a:rPr lang="en-US" baseline="0" dirty="0" smtClean="0"/>
              <a:t>, </a:t>
            </a:r>
            <a:r>
              <a:rPr lang="en-US" baseline="0" dirty="0" err="1" smtClean="0"/>
              <a:t>onError</a:t>
            </a:r>
            <a:r>
              <a:rPr lang="en-US" baseline="0" dirty="0" smtClean="0"/>
              <a:t> and </a:t>
            </a:r>
            <a:r>
              <a:rPr lang="en-US" baseline="0" dirty="0" err="1" smtClean="0"/>
              <a:t>onCompleted</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a:t>
            </a:r>
            <a:r>
              <a:rPr lang="en-US" baseline="0" dirty="0" err="1" smtClean="0"/>
              <a:t>onNext</a:t>
            </a:r>
            <a:r>
              <a:rPr lang="en-US" baseline="0" dirty="0" smtClean="0"/>
              <a:t> will be called zero to infinite times producing values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a:t>
            </a:r>
            <a:r>
              <a:rPr lang="en-US" baseline="0" dirty="0" err="1" smtClean="0"/>
              <a:t>onError</a:t>
            </a:r>
            <a:r>
              <a:rPr lang="en-US" baseline="0" dirty="0" smtClean="0"/>
              <a:t> handler will be at most called once should an operation fail such as a web request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a:t>
            </a:r>
            <a:r>
              <a:rPr lang="en-US" baseline="0" dirty="0" err="1" smtClean="0"/>
              <a:t>onCompeted</a:t>
            </a:r>
            <a:r>
              <a:rPr lang="en-US" baseline="0" dirty="0" smtClean="0"/>
              <a:t> handler will also be called at most once at the end of an operation if there is one.</a:t>
            </a:r>
          </a:p>
          <a:p>
            <a:endParaRPr lang="en-US" dirty="0" smtClean="0"/>
          </a:p>
          <a:p>
            <a:r>
              <a:rPr lang="en-US" dirty="0" smtClean="0"/>
              <a:t>Why do we need a grammar to formalize this?</a:t>
            </a:r>
          </a:p>
          <a:p>
            <a:endParaRPr lang="en-US" dirty="0" smtClean="0"/>
          </a:p>
          <a:p>
            <a:r>
              <a:rPr lang="en-US" dirty="0" smtClean="0"/>
              <a:t>Reason for grammar:</a:t>
            </a:r>
          </a:p>
          <a:p>
            <a:pPr marL="171450" indent="-171450">
              <a:buFontTx/>
              <a:buChar char="-"/>
            </a:pPr>
            <a:r>
              <a:rPr lang="en-US" dirty="0" smtClean="0"/>
              <a:t>in</a:t>
            </a:r>
            <a:r>
              <a:rPr lang="en-US" baseline="0" dirty="0" smtClean="0"/>
              <a:t> interactive programming, know exactly when you’re going to get the next element</a:t>
            </a:r>
          </a:p>
          <a:p>
            <a:pPr marL="171450" indent="-171450">
              <a:buFontTx/>
              <a:buChar char="-"/>
            </a:pPr>
            <a:r>
              <a:rPr lang="en-US" baseline="0" dirty="0" smtClean="0"/>
              <a:t>since elements are spaced out over time, we make the grammar explicit</a:t>
            </a:r>
          </a:p>
          <a:p>
            <a:pPr marL="171450" indent="-171450">
              <a:buFontTx/>
              <a:buChar char="-"/>
            </a:pPr>
            <a:r>
              <a:rPr lang="en-US" baseline="0" dirty="0" smtClean="0"/>
              <a:t>this is the exact same grammar as a pull-based collection (if there’s an error, can’t get more elements, can’t get to the end twice</a:t>
            </a:r>
          </a:p>
        </p:txBody>
      </p:sp>
      <p:sp>
        <p:nvSpPr>
          <p:cNvPr id="4" name="Slide Number Placeholder 3"/>
          <p:cNvSpPr>
            <a:spLocks noGrp="1"/>
          </p:cNvSpPr>
          <p:nvPr>
            <p:ph type="sldNum" sz="quarter" idx="10"/>
          </p:nvPr>
        </p:nvSpPr>
        <p:spPr/>
        <p:txBody>
          <a:bodyPr/>
          <a:lstStyle/>
          <a:p>
            <a:fld id="{255C7CBB-A5BC-415B-AC87-1C6904020756}" type="slidenum">
              <a:rPr lang="en-US" smtClean="0"/>
              <a:t>28</a:t>
            </a:fld>
            <a:endParaRPr lang="en-US"/>
          </a:p>
        </p:txBody>
      </p:sp>
    </p:spTree>
    <p:extLst>
      <p:ext uri="{BB962C8B-B14F-4D97-AF65-F5344CB8AC3E}">
        <p14:creationId xmlns:p14="http://schemas.microsoft.com/office/powerpoint/2010/main" val="40802185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great news is with Observables, we now have a concept of a first class event.  What does that mean?  Well, you can take one</a:t>
            </a:r>
            <a:r>
              <a:rPr lang="en-US" baseline="0" dirty="0" smtClean="0"/>
              <a:t> as an argument, you can return it from a function.  What does that buy you exactly?  </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29</a:t>
            </a:fld>
            <a:endParaRPr lang="en-US"/>
          </a:p>
        </p:txBody>
      </p:sp>
    </p:spTree>
    <p:extLst>
      <p:ext uri="{BB962C8B-B14F-4D97-AF65-F5344CB8AC3E}">
        <p14:creationId xmlns:p14="http://schemas.microsoft.com/office/powerpoint/2010/main" val="13462419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there’s a lot out there about </a:t>
            </a:r>
            <a:r>
              <a:rPr lang="en-US" dirty="0" err="1" smtClean="0"/>
              <a:t>async</a:t>
            </a:r>
            <a:r>
              <a:rPr lang="en-US" dirty="0" smtClean="0"/>
              <a:t>/await in C#, generators in</a:t>
            </a:r>
            <a:r>
              <a:rPr lang="en-US" baseline="0" dirty="0" smtClean="0"/>
              <a:t> other languages such as Python.  This is great stuff that we actively use because it helps us with our one and done kinds of things such as Web Service calls, and any other </a:t>
            </a:r>
            <a:r>
              <a:rPr lang="en-US" baseline="0" dirty="0" err="1" smtClean="0"/>
              <a:t>async</a:t>
            </a:r>
            <a:r>
              <a:rPr lang="en-US" baseline="0" dirty="0" smtClean="0"/>
              <a:t> code, without having nasty callbacks all over the place.</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30</a:t>
            </a:fld>
            <a:endParaRPr lang="en-US"/>
          </a:p>
        </p:txBody>
      </p:sp>
    </p:spTree>
    <p:extLst>
      <p:ext uri="{BB962C8B-B14F-4D97-AF65-F5344CB8AC3E}">
        <p14:creationId xmlns:p14="http://schemas.microsoft.com/office/powerpoint/2010/main" val="2189744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3</a:t>
            </a:fld>
            <a:endParaRPr lang="en-US"/>
          </a:p>
        </p:txBody>
      </p:sp>
    </p:spTree>
    <p:extLst>
      <p:ext uri="{BB962C8B-B14F-4D97-AF65-F5344CB8AC3E}">
        <p14:creationId xmlns:p14="http://schemas.microsoft.com/office/powerpoint/2010/main" val="23565484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sure enough, with the Reactive Extensions, you can easily use </a:t>
            </a:r>
            <a:r>
              <a:rPr lang="en-US" dirty="0" err="1" smtClean="0"/>
              <a:t>async</a:t>
            </a:r>
            <a:r>
              <a:rPr lang="en-US" dirty="0" smtClean="0"/>
              <a:t>/await within your application which gets the last value from the observable sequence.  Pretty handy!  So once again, it’s easy to keep using the Reactive Extensions</a:t>
            </a:r>
            <a:r>
              <a:rPr lang="en-US" baseline="0" dirty="0" smtClean="0"/>
              <a:t> and mixing that with Task based upon what you’re trying to do.</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31</a:t>
            </a:fld>
            <a:endParaRPr lang="en-US"/>
          </a:p>
        </p:txBody>
      </p:sp>
    </p:spTree>
    <p:extLst>
      <p:ext uri="{BB962C8B-B14F-4D97-AF65-F5344CB8AC3E}">
        <p14:creationId xmlns:p14="http://schemas.microsoft.com/office/powerpoint/2010/main" val="21244883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some might say use Task&lt;T&gt; only for a lot of things, and I couldn’t disagree more.  For example, how about simple</a:t>
            </a:r>
            <a:r>
              <a:rPr lang="en-US" baseline="0" dirty="0" smtClean="0"/>
              <a:t> retries?  With Rx, you get all of that with extension methods such as Retry, Catch, </a:t>
            </a:r>
            <a:r>
              <a:rPr lang="en-US" baseline="0" dirty="0" err="1" smtClean="0"/>
              <a:t>OnErrorResumeNext</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32</a:t>
            </a:fld>
            <a:endParaRPr lang="en-US"/>
          </a:p>
        </p:txBody>
      </p:sp>
    </p:spTree>
    <p:extLst>
      <p:ext uri="{BB962C8B-B14F-4D97-AF65-F5344CB8AC3E}">
        <p14:creationId xmlns:p14="http://schemas.microsoft.com/office/powerpoint/2010/main" val="8017903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sure enough, with the Reactive Extensions, you can easily use </a:t>
            </a:r>
            <a:r>
              <a:rPr lang="en-US" dirty="0" err="1" smtClean="0"/>
              <a:t>async</a:t>
            </a:r>
            <a:r>
              <a:rPr lang="en-US" dirty="0" smtClean="0"/>
              <a:t>/await within your application which gets the last value from the observable sequence.  Pretty handy!  So once again, it’s easy to keep using the Reactive Extensions</a:t>
            </a:r>
            <a:r>
              <a:rPr lang="en-US" baseline="0" dirty="0" smtClean="0"/>
              <a:t> and mixing that with Task based upon what you’re trying to do.</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33</a:t>
            </a:fld>
            <a:endParaRPr lang="en-US"/>
          </a:p>
        </p:txBody>
      </p:sp>
    </p:spTree>
    <p:extLst>
      <p:ext uri="{BB962C8B-B14F-4D97-AF65-F5344CB8AC3E}">
        <p14:creationId xmlns:p14="http://schemas.microsoft.com/office/powerpoint/2010/main" val="9933909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graphical representation of how some of the operators behave. This is what we call a marble diagram, which just shows the order in which elements are received.</a:t>
            </a:r>
          </a:p>
          <a:p>
            <a:endParaRPr lang="en-US" dirty="0"/>
          </a:p>
          <a:p>
            <a:r>
              <a:rPr lang="en-US" dirty="0"/>
              <a:t>Here, let’s filter the sequence and return only the orange marbles. (this is JavaScript code)  Notice that we filter each element as it is received, rather than what we could do in a pull collection which would be to process all the elements and return a new filtered list. </a:t>
            </a:r>
          </a:p>
          <a:p>
            <a:endParaRPr lang="en-US" dirty="0"/>
          </a:p>
          <a:p>
            <a:r>
              <a:rPr lang="en-US" dirty="0"/>
              <a:t>So, the results observable will receive an </a:t>
            </a:r>
            <a:r>
              <a:rPr lang="en-US" dirty="0" err="1"/>
              <a:t>OnNext</a:t>
            </a:r>
            <a:r>
              <a:rPr lang="en-US" dirty="0"/>
              <a:t> at essentially the same time that the orange items came in the source sequence.</a:t>
            </a:r>
          </a:p>
        </p:txBody>
      </p:sp>
      <p:sp>
        <p:nvSpPr>
          <p:cNvPr id="4" name="Slide Number Placeholder 3"/>
          <p:cNvSpPr>
            <a:spLocks noGrp="1"/>
          </p:cNvSpPr>
          <p:nvPr>
            <p:ph type="sldNum" sz="quarter" idx="10"/>
          </p:nvPr>
        </p:nvSpPr>
        <p:spPr/>
        <p:txBody>
          <a:bodyPr/>
          <a:lstStyle/>
          <a:p>
            <a:fld id="{255C7CBB-A5BC-415B-AC87-1C6904020756}" type="slidenum">
              <a:rPr lang="en-US" smtClean="0"/>
              <a:t>34</a:t>
            </a:fld>
            <a:endParaRPr lang="en-US"/>
          </a:p>
        </p:txBody>
      </p:sp>
    </p:spTree>
    <p:extLst>
      <p:ext uri="{BB962C8B-B14F-4D97-AF65-F5344CB8AC3E}">
        <p14:creationId xmlns:p14="http://schemas.microsoft.com/office/powerpoint/2010/main" val="36949521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a:t> another classic functional operator is map. And, it behaves pretty much like you expect. </a:t>
            </a:r>
            <a:endParaRPr lang="en-US" dirty="0"/>
          </a:p>
          <a:p>
            <a:endParaRPr lang="en-US" dirty="0"/>
          </a:p>
          <a:p>
            <a:r>
              <a:rPr lang="en-US"/>
              <a:t>Let’s apply a map function that turns the circles into triangles. Again, just like with filter, we get each new observable element in the same order and about the same as the source sequence (modulo the time it takes to actually run the map operation)</a:t>
            </a:r>
            <a:endParaRPr lang="en-US" dirty="0"/>
          </a:p>
          <a:p>
            <a:endParaRPr lang="en-US"/>
          </a:p>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35</a:t>
            </a:fld>
            <a:endParaRPr lang="en-US"/>
          </a:p>
        </p:txBody>
      </p:sp>
    </p:spTree>
    <p:extLst>
      <p:ext uri="{BB962C8B-B14F-4D97-AF65-F5344CB8AC3E}">
        <p14:creationId xmlns:p14="http://schemas.microsoft.com/office/powerpoint/2010/main" val="19760936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a:t>
            </a:r>
            <a:r>
              <a:rPr lang="en-US"/>
              <a:t> all of these queries have some notion of time (either implicit or explicit), there are also operators that directly involve time, such as delay. So here’s a graphical representation of what that might look like.</a:t>
            </a:r>
          </a:p>
        </p:txBody>
      </p:sp>
      <p:sp>
        <p:nvSpPr>
          <p:cNvPr id="4" name="Slide Number Placeholder 3"/>
          <p:cNvSpPr>
            <a:spLocks noGrp="1"/>
          </p:cNvSpPr>
          <p:nvPr>
            <p:ph type="sldNum" sz="quarter" idx="10"/>
          </p:nvPr>
        </p:nvSpPr>
        <p:spPr/>
        <p:txBody>
          <a:bodyPr/>
          <a:lstStyle/>
          <a:p>
            <a:fld id="{255C7CBB-A5BC-415B-AC87-1C6904020756}" type="slidenum">
              <a:rPr lang="en-US" smtClean="0"/>
              <a:t>36</a:t>
            </a:fld>
            <a:endParaRPr lang="en-US"/>
          </a:p>
        </p:txBody>
      </p:sp>
    </p:spTree>
    <p:extLst>
      <p:ext uri="{BB962C8B-B14F-4D97-AF65-F5344CB8AC3E}">
        <p14:creationId xmlns:p14="http://schemas.microsoft.com/office/powerpoint/2010/main" val="23649126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take the code in action.</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37</a:t>
            </a:fld>
            <a:endParaRPr lang="en-US"/>
          </a:p>
        </p:txBody>
      </p:sp>
    </p:spTree>
    <p:extLst>
      <p:ext uri="{BB962C8B-B14F-4D97-AF65-F5344CB8AC3E}">
        <p14:creationId xmlns:p14="http://schemas.microsoft.com/office/powerpoint/2010/main" val="19052790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example is in JavaScript, and we can get our event handlers using a bridge library to Angular, jQuery, Dojo, </a:t>
            </a:r>
            <a:r>
              <a:rPr lang="en-US" baseline="0" dirty="0" err="1" smtClean="0"/>
              <a:t>MooTools</a:t>
            </a:r>
            <a:r>
              <a:rPr lang="en-US" baseline="0" dirty="0" smtClean="0"/>
              <a:t>, even plain old HTML, we have a plugin for that.</a:t>
            </a:r>
          </a:p>
          <a:p>
            <a:endParaRPr lang="en-US" baseline="0" dirty="0" smtClean="0"/>
          </a:p>
          <a:p>
            <a:r>
              <a:rPr lang="en-US" baseline="0" dirty="0" smtClean="0"/>
              <a:t>We can start off by taking the mouse down events and calling </a:t>
            </a:r>
            <a:r>
              <a:rPr lang="en-US" baseline="0" dirty="0" err="1" smtClean="0"/>
              <a:t>flatMap</a:t>
            </a:r>
            <a:r>
              <a:rPr lang="en-US" baseline="0" dirty="0" smtClean="0"/>
              <a:t> or for those C# minded, </a:t>
            </a:r>
            <a:r>
              <a:rPr lang="en-US" baseline="0" dirty="0" err="1" smtClean="0"/>
              <a:t>selectMany</a:t>
            </a:r>
            <a:r>
              <a:rPr lang="en-US" baseline="0" dirty="0" smtClean="0"/>
              <a:t>, which is essentially mapping each value to a set of values and then flattening it, so you don’t end up with a sequence of sequences.  Then we can start by getting the starting position for later usage.</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38</a:t>
            </a:fld>
            <a:endParaRPr lang="en-US"/>
          </a:p>
        </p:txBody>
      </p:sp>
    </p:spTree>
    <p:extLst>
      <p:ext uri="{BB962C8B-B14F-4D97-AF65-F5344CB8AC3E}">
        <p14:creationId xmlns:p14="http://schemas.microsoft.com/office/powerpoint/2010/main" val="18143880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what we’re going to do is then take the mouse movements and map them so that we calculate the offsets</a:t>
            </a:r>
            <a:r>
              <a:rPr lang="en-US" baseline="0" dirty="0" smtClean="0"/>
              <a:t> between the starting location when the mouse button went down and when the mouse began to move, so that we could reposition our image to the new location.</a:t>
            </a:r>
          </a:p>
          <a:p>
            <a:endParaRPr lang="en-US" baseline="0" dirty="0" smtClean="0"/>
          </a:p>
          <a:p>
            <a:r>
              <a:rPr lang="en-US" baseline="0" dirty="0" smtClean="0"/>
              <a:t>Now, how do we stop listening?  You stop when the mouse goes up</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39</a:t>
            </a:fld>
            <a:endParaRPr lang="en-US"/>
          </a:p>
        </p:txBody>
      </p:sp>
    </p:spTree>
    <p:extLst>
      <p:ext uri="{BB962C8B-B14F-4D97-AF65-F5344CB8AC3E}">
        <p14:creationId xmlns:p14="http://schemas.microsoft.com/office/powerpoint/2010/main" val="11982686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get that exact behavior that we’re looking for by using the </a:t>
            </a:r>
            <a:r>
              <a:rPr lang="en-US" baseline="0" dirty="0" err="1" smtClean="0"/>
              <a:t>takeUntil</a:t>
            </a:r>
            <a:r>
              <a:rPr lang="en-US" baseline="0" dirty="0" smtClean="0"/>
              <a:t> operator which stops the sequence when another observable sequence fires.  </a:t>
            </a:r>
          </a:p>
          <a:p>
            <a:endParaRPr lang="en-US" baseline="0" dirty="0" smtClean="0"/>
          </a:p>
          <a:p>
            <a:r>
              <a:rPr lang="en-US" baseline="0" dirty="0" smtClean="0"/>
              <a:t>Now we can easily say that mouse drag is really just mouse down and mouse move until mouse up, which is exactly what we’re showing here.</a:t>
            </a:r>
            <a:r>
              <a:rPr lang="en-US" dirty="0" smtClean="0"/>
              <a:t> </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40</a:t>
            </a:fld>
            <a:endParaRPr lang="en-US"/>
          </a:p>
        </p:txBody>
      </p:sp>
    </p:spTree>
    <p:extLst>
      <p:ext uri="{BB962C8B-B14F-4D97-AF65-F5344CB8AC3E}">
        <p14:creationId xmlns:p14="http://schemas.microsoft.com/office/powerpoint/2010/main" val="1863570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not going to be a typical Erik Meijer style talk where there will be no mention of monads, no category theory harmed during this presentation.  And lastly, no, monads are not like burritos.</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4</a:t>
            </a:fld>
            <a:endParaRPr lang="en-US"/>
          </a:p>
        </p:txBody>
      </p:sp>
    </p:spTree>
    <p:extLst>
      <p:ext uri="{BB962C8B-B14F-4D97-AF65-F5344CB8AC3E}">
        <p14:creationId xmlns:p14="http://schemas.microsoft.com/office/powerpoint/2010/main" val="13799140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Reactive Extensions could also be used in a </a:t>
            </a:r>
            <a:r>
              <a:rPr lang="en-US" baseline="0" dirty="0" err="1"/>
              <a:t>typeahead</a:t>
            </a:r>
            <a:r>
              <a:rPr lang="en-US" baseline="0" dirty="0"/>
              <a:t> or autosuggest scenario.  </a:t>
            </a:r>
            <a:r>
              <a:rPr lang="en-US" baseline="0" dirty="0" smtClean="0"/>
              <a:t>What’s seemingly a pretty easy concept can get bogged down in the details.</a:t>
            </a:r>
            <a:endParaRPr lang="en-US" baseline="0" dirty="0"/>
          </a:p>
          <a:p>
            <a:endParaRPr lang="en-US" baseline="0" dirty="0"/>
          </a:p>
          <a:p>
            <a:r>
              <a:rPr lang="en-US" baseline="0" dirty="0"/>
              <a:t>As we start typing, we listen to they </a:t>
            </a:r>
            <a:r>
              <a:rPr lang="en-US" baseline="0" dirty="0" err="1"/>
              <a:t>keyup</a:t>
            </a:r>
            <a:r>
              <a:rPr lang="en-US" baseline="0" dirty="0"/>
              <a:t> event which would produce an Observable of strings</a:t>
            </a:r>
          </a:p>
          <a:p>
            <a:endParaRPr lang="en-US" baseline="0" dirty="0"/>
          </a:p>
          <a:p>
            <a:r>
              <a:rPr lang="en-US" baseline="0" dirty="0"/>
              <a:t>Next, we’re going to take the data and send it to a Dictionary service via a Promise, which we can convert to an observable sequence which will have at most one element.  But we have to be mindful in cloud scenarios where bandwidth is money and we don’t want to introduce too much latency by overwhelming the service as we type.</a:t>
            </a:r>
          </a:p>
          <a:p>
            <a:endParaRPr lang="en-US" baseline="0" dirty="0"/>
          </a:p>
          <a:p>
            <a:r>
              <a:rPr lang="en-US" baseline="0" dirty="0"/>
              <a:t>Then we’ll get back an Observable array of data which we can then bind to the page easily</a:t>
            </a:r>
            <a:r>
              <a:rPr lang="en-US" dirty="0"/>
              <a:t> </a:t>
            </a:r>
            <a:r>
              <a:rPr lang="en-US" baseline="0" dirty="0"/>
              <a:t>.</a:t>
            </a:r>
          </a:p>
          <a:p>
            <a:endParaRPr lang="en-US" baseline="0" dirty="0"/>
          </a:p>
          <a:p>
            <a:r>
              <a:rPr lang="en-US" baseline="0" dirty="0"/>
              <a:t>Now how does that work?</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41</a:t>
            </a:fld>
            <a:endParaRPr lang="en-US"/>
          </a:p>
        </p:txBody>
      </p:sp>
    </p:spTree>
    <p:extLst>
      <p:ext uri="{BB962C8B-B14F-4D97-AF65-F5344CB8AC3E}">
        <p14:creationId xmlns:p14="http://schemas.microsoft.com/office/powerpoint/2010/main" val="27211958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using the DOM bindings, we can extract</a:t>
            </a:r>
            <a:r>
              <a:rPr lang="en-US" baseline="0" dirty="0" smtClean="0"/>
              <a:t> the </a:t>
            </a:r>
            <a:r>
              <a:rPr lang="en-US" baseline="0" dirty="0" err="1" smtClean="0"/>
              <a:t>keyup</a:t>
            </a:r>
            <a:r>
              <a:rPr lang="en-US" baseline="0" dirty="0" smtClean="0"/>
              <a:t> events from the input by using the </a:t>
            </a:r>
            <a:r>
              <a:rPr lang="en-US" baseline="0" dirty="0" err="1" smtClean="0"/>
              <a:t>Rx.DOM.fromEvent</a:t>
            </a:r>
            <a:r>
              <a:rPr lang="en-US" baseline="0" dirty="0" smtClean="0"/>
              <a:t> function.  Then we can extract the value from the textbox through the map function.</a:t>
            </a:r>
          </a:p>
          <a:p>
            <a:endParaRPr lang="en-US" baseline="0" dirty="0" smtClean="0"/>
          </a:p>
          <a:p>
            <a:r>
              <a:rPr lang="en-US" baseline="0" dirty="0" smtClean="0"/>
              <a:t>As we said before, we don’t want to overload the service with requests for every key we type, instead we only want to make sure we wait for a pause of half a second, and ensure we are firing when text has truly changed.  Keys such as arrows don’t change the text itself, therefore the observable sequence won’t fire.</a:t>
            </a:r>
          </a:p>
          <a:p>
            <a:endParaRPr lang="en-US" baseline="0" dirty="0" smtClean="0"/>
          </a:p>
          <a:p>
            <a:r>
              <a:rPr lang="en-US" baseline="0" dirty="0" smtClean="0"/>
              <a:t>Next we need to take the throttled input and query the dictionary service.  Proper handling of asynchronous behavior is important and order matters.  If I type react then type reactive, yet reactive comes back first, we don’t want to have the result from our first request to clobber the results from our last.  That’s a typical mistake I see in a lot of applications.  To fix that, we call </a:t>
            </a:r>
            <a:r>
              <a:rPr lang="en-US" baseline="0" dirty="0" err="1" smtClean="0"/>
              <a:t>flatMapLatest</a:t>
            </a:r>
            <a:r>
              <a:rPr lang="en-US" baseline="0" dirty="0" smtClean="0"/>
              <a:t> in which your map function returns an observable of observables and then </a:t>
            </a:r>
            <a:r>
              <a:rPr lang="en-US" baseline="0" dirty="0" err="1" smtClean="0"/>
              <a:t>flatMapLatest</a:t>
            </a:r>
            <a:r>
              <a:rPr lang="en-US" baseline="0" dirty="0" smtClean="0"/>
              <a:t> cancels all previous requests and only returns the latest value.</a:t>
            </a:r>
          </a:p>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42</a:t>
            </a:fld>
            <a:endParaRPr lang="en-US"/>
          </a:p>
        </p:txBody>
      </p:sp>
    </p:spTree>
    <p:extLst>
      <p:ext uri="{BB962C8B-B14F-4D97-AF65-F5344CB8AC3E}">
        <p14:creationId xmlns:p14="http://schemas.microsoft.com/office/powerpoint/2010/main" val="36801016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asynchronous code</a:t>
            </a:r>
            <a:r>
              <a:rPr lang="en-US" baseline="0" dirty="0"/>
              <a:t> in any language is hard enough, but testing it can be a nightmare.  You could be caught in thread sleeps or timers to test whether asynchronous behavior happened.</a:t>
            </a:r>
            <a:endParaRPr lang="en-US" dirty="0"/>
          </a:p>
          <a:p>
            <a:endParaRPr lang="en-US" dirty="0"/>
          </a:p>
          <a:p>
            <a:r>
              <a:rPr lang="en-US" dirty="0"/>
              <a:t>The</a:t>
            </a:r>
            <a:r>
              <a:rPr lang="en-US" baseline="0" dirty="0"/>
              <a:t> Reactive Extensions solves this through a virtual time scheduler.  There are a number of them built in including an </a:t>
            </a:r>
            <a:r>
              <a:rPr lang="en-US" baseline="0" dirty="0" err="1"/>
              <a:t>HistoricalScheduler</a:t>
            </a:r>
            <a:r>
              <a:rPr lang="en-US" baseline="0" dirty="0"/>
              <a:t> for replaying historical data, but also there’s a (click) </a:t>
            </a:r>
            <a:r>
              <a:rPr lang="en-US" baseline="0" dirty="0" err="1"/>
              <a:t>TestScheduler</a:t>
            </a:r>
            <a:r>
              <a:rPr lang="en-US" baseline="0" dirty="0"/>
              <a:t> whose sole purpose is to provide a mechanism for deterministic testing without having to create any artificial delays.</a:t>
            </a:r>
          </a:p>
          <a:p>
            <a:endParaRPr lang="en-US" baseline="0" dirty="0"/>
          </a:p>
          <a:p>
            <a:r>
              <a:rPr lang="en-US"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We</a:t>
            </a:r>
            <a:r>
              <a:rPr lang="en-US" baseline="0" dirty="0"/>
              <a:t> can also simulate observables which fire at predefined virtual times with values.  This happens all in real time, no waiting required.  I could in fact schedule something for the next </a:t>
            </a:r>
            <a:r>
              <a:rPr lang="en-US" baseline="0" dirty="0" err="1" smtClean="0"/>
              <a:t>CodeMash</a:t>
            </a:r>
            <a:r>
              <a:rPr lang="en-US" baseline="0" dirty="0" smtClean="0"/>
              <a:t> next </a:t>
            </a:r>
            <a:r>
              <a:rPr lang="en-US" baseline="0" dirty="0"/>
              <a:t>year and deterministically check that my code does the right thing.  Here, we’re creating an observable with two elements, strange and loop to fire at 300 milliseconds and loop to fire at 400, and a completion message at 500 </a:t>
            </a:r>
            <a:r>
              <a:rPr lang="en-US" baseline="0" dirty="0" smtClean="0"/>
              <a:t>ticks or virtual time.</a:t>
            </a: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We can get the results from our query of getting the length of each string by using the scheduler which tracks all the values and when they were produced with a virtual timestamp.</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Finally, we can verify the results that at 300 milliseconds, we get a string with length of 7 and at 400 milliseconds a string of length 4 and a completion message at 500 milliseconds.</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You could turn an Enumerable into an Observable</a:t>
            </a:r>
            <a:r>
              <a:rPr lang="en-US" baseline="0" dirty="0"/>
              <a:t> such as test data from a file, and you don’t have to make your code convoluted just to make it testable.</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style</a:t>
            </a:r>
            <a:r>
              <a:rPr lang="en-US" baseline="0" dirty="0"/>
              <a:t> we show here is exactly how we wrote our unit tests for all of our operators.</a:t>
            </a:r>
            <a:r>
              <a:rPr lang="en-US" dirty="0"/>
              <a:t> </a:t>
            </a: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255C7CBB-A5BC-415B-AC87-1C6904020756}" type="slidenum">
              <a:rPr lang="en-US" smtClean="0"/>
              <a:t>43</a:t>
            </a:fld>
            <a:endParaRPr lang="en-US"/>
          </a:p>
        </p:txBody>
      </p:sp>
    </p:spTree>
    <p:extLst>
      <p:ext uri="{BB962C8B-B14F-4D97-AF65-F5344CB8AC3E}">
        <p14:creationId xmlns:p14="http://schemas.microsoft.com/office/powerpoint/2010/main" val="27222112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how do we poll for updates on the client based upon scrolling?</a:t>
            </a:r>
          </a:p>
          <a:p>
            <a:endParaRPr lang="en-US" baseline="0" dirty="0" smtClean="0"/>
          </a:p>
          <a:p>
            <a:r>
              <a:rPr lang="en-US" baseline="0" dirty="0" smtClean="0"/>
              <a:t>We start off by getting the scrolls, then we get the row visibilities, throttling it just a little bit so that we’re not firing it too many times, then we’re going to determine whether the row is visible, make sure it’s distinct (meaning true/false), and then share it out to the world.</a:t>
            </a:r>
          </a:p>
          <a:p>
            <a:endParaRPr lang="en-US" baseline="0" dirty="0" smtClean="0"/>
          </a:p>
          <a:p>
            <a:r>
              <a:rPr lang="en-US" baseline="0" dirty="0" smtClean="0"/>
              <a:t>We can then create </a:t>
            </a:r>
            <a:r>
              <a:rPr lang="en-US" baseline="0" dirty="0" err="1" smtClean="0"/>
              <a:t>rowShows</a:t>
            </a:r>
            <a:r>
              <a:rPr lang="en-US" baseline="0" dirty="0" smtClean="0"/>
              <a:t> and </a:t>
            </a:r>
            <a:r>
              <a:rPr lang="en-US" baseline="0" dirty="0" err="1" smtClean="0"/>
              <a:t>rowHides</a:t>
            </a:r>
            <a:r>
              <a:rPr lang="en-US" baseline="0" dirty="0" smtClean="0"/>
              <a:t> streams based upon whether it is visible or not.  </a:t>
            </a:r>
          </a:p>
          <a:p>
            <a:endParaRPr lang="en-US" baseline="0" dirty="0" smtClean="0"/>
          </a:p>
          <a:p>
            <a:r>
              <a:rPr lang="en-US" baseline="0" dirty="0" smtClean="0"/>
              <a:t>Now, it’s just simple composition, take the row shows, chain it to an interval of 10 </a:t>
            </a:r>
            <a:r>
              <a:rPr lang="en-US" baseline="0" dirty="0" err="1" smtClean="0"/>
              <a:t>ms</a:t>
            </a:r>
            <a:r>
              <a:rPr lang="en-US" baseline="0" dirty="0" smtClean="0"/>
              <a:t>, then chain it to getting the row data, until the row is hidden.  Finally, returning it all as an Observable of an array.</a:t>
            </a:r>
          </a:p>
        </p:txBody>
      </p:sp>
      <p:sp>
        <p:nvSpPr>
          <p:cNvPr id="4" name="Slide Number Placeholder 3"/>
          <p:cNvSpPr>
            <a:spLocks noGrp="1"/>
          </p:cNvSpPr>
          <p:nvPr>
            <p:ph type="sldNum" sz="quarter" idx="10"/>
          </p:nvPr>
        </p:nvSpPr>
        <p:spPr/>
        <p:txBody>
          <a:bodyPr/>
          <a:lstStyle/>
          <a:p>
            <a:fld id="{255C7CBB-A5BC-415B-AC87-1C6904020756}" type="slidenum">
              <a:rPr lang="en-US" smtClean="0"/>
              <a:t>44</a:t>
            </a:fld>
            <a:endParaRPr lang="en-US"/>
          </a:p>
        </p:txBody>
      </p:sp>
    </p:spTree>
    <p:extLst>
      <p:ext uri="{BB962C8B-B14F-4D97-AF65-F5344CB8AC3E}">
        <p14:creationId xmlns:p14="http://schemas.microsoft.com/office/powerpoint/2010/main" val="37440437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on the server, how about another kind of piece</a:t>
            </a:r>
            <a:r>
              <a:rPr lang="en-US" baseline="0" dirty="0" smtClean="0"/>
              <a:t> such as getting movies that I recommend to my friends?  Say that I’m friends with you and I want to let you know you should watch this movie.  How would that work on the server?</a:t>
            </a:r>
            <a:endParaRPr lang="en-US" dirty="0" smtClean="0"/>
          </a:p>
          <a:p>
            <a:endParaRPr lang="en-US" dirty="0" smtClean="0"/>
          </a:p>
          <a:p>
            <a:r>
              <a:rPr lang="en-US" dirty="0" smtClean="0"/>
              <a:t>We can retrieve some social information, by</a:t>
            </a:r>
            <a:r>
              <a:rPr lang="en-US" baseline="0" dirty="0" smtClean="0"/>
              <a:t> using an operator we’re creating for Rx </a:t>
            </a:r>
            <a:r>
              <a:rPr lang="en-US" baseline="0" dirty="0" err="1" smtClean="0"/>
              <a:t>vNext</a:t>
            </a:r>
            <a:r>
              <a:rPr lang="en-US" baseline="0" dirty="0" smtClean="0"/>
              <a:t> for relational joins.  Right now we have for time based joins, but Netflix went ahead and implemented a relational join and we’ll be incorporating it shortly.  Anyhow, what we can get do get our friends, and get our notifications where video is available, joining on our friend’s ID.  </a:t>
            </a:r>
          </a:p>
          <a:p>
            <a:endParaRPr lang="en-US" baseline="0" dirty="0" smtClean="0"/>
          </a:p>
          <a:p>
            <a:r>
              <a:rPr lang="en-US" baseline="0" dirty="0" smtClean="0"/>
              <a:t>Then we can project forward some information such as the name of the movie, the message, friend, </a:t>
            </a:r>
            <a:r>
              <a:rPr lang="en-US" baseline="0" dirty="0" err="1" smtClean="0"/>
              <a:t>etc</a:t>
            </a:r>
            <a:r>
              <a:rPr lang="en-US" baseline="0" dirty="0" smtClean="0"/>
              <a:t>, send it off as a Observable of a List.</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45</a:t>
            </a:fld>
            <a:endParaRPr lang="en-US"/>
          </a:p>
        </p:txBody>
      </p:sp>
    </p:spTree>
    <p:extLst>
      <p:ext uri="{BB962C8B-B14F-4D97-AF65-F5344CB8AC3E}">
        <p14:creationId xmlns:p14="http://schemas.microsoft.com/office/powerpoint/2010/main" val="14817876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46</a:t>
            </a:fld>
            <a:endParaRPr lang="en-US"/>
          </a:p>
        </p:txBody>
      </p:sp>
    </p:spTree>
    <p:extLst>
      <p:ext uri="{BB962C8B-B14F-4D97-AF65-F5344CB8AC3E}">
        <p14:creationId xmlns:p14="http://schemas.microsoft.com/office/powerpoint/2010/main" val="16855244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47</a:t>
            </a:fld>
            <a:endParaRPr lang="en-US"/>
          </a:p>
        </p:txBody>
      </p:sp>
    </p:spTree>
    <p:extLst>
      <p:ext uri="{BB962C8B-B14F-4D97-AF65-F5344CB8AC3E}">
        <p14:creationId xmlns:p14="http://schemas.microsoft.com/office/powerpoint/2010/main" val="1720323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48</a:t>
            </a:fld>
            <a:endParaRPr lang="en-US"/>
          </a:p>
        </p:txBody>
      </p:sp>
    </p:spTree>
    <p:extLst>
      <p:ext uri="{BB962C8B-B14F-4D97-AF65-F5344CB8AC3E}">
        <p14:creationId xmlns:p14="http://schemas.microsoft.com/office/powerpoint/2010/main" val="25928838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you have it. Rx is the notion of an observable, a set of query operations, and schedulers to parameterize concurrency.</a:t>
            </a:r>
          </a:p>
          <a:p>
            <a:endParaRPr lang="en-US" dirty="0"/>
          </a:p>
          <a:p>
            <a:r>
              <a:rPr lang="en-US" dirty="0"/>
              <a:t>You can contact us on Twitter and we have a </a:t>
            </a:r>
            <a:r>
              <a:rPr lang="en-US" dirty="0" err="1"/>
              <a:t>git</a:t>
            </a:r>
            <a:r>
              <a:rPr lang="en-US" dirty="0"/>
              <a:t> repositories hosted on </a:t>
            </a:r>
            <a:r>
              <a:rPr lang="en-US" dirty="0" err="1"/>
              <a:t>CodePlex</a:t>
            </a:r>
            <a:r>
              <a:rPr lang="en-US" dirty="0"/>
              <a:t> and </a:t>
            </a:r>
            <a:r>
              <a:rPr lang="en-US" dirty="0" err="1"/>
              <a:t>GitHub</a:t>
            </a:r>
            <a:r>
              <a:rPr lang="en-US" dirty="0"/>
              <a:t>. </a:t>
            </a:r>
          </a:p>
          <a:p>
            <a:endParaRPr lang="en-US" dirty="0"/>
          </a:p>
          <a:p>
            <a:r>
              <a:rPr lang="en-US" dirty="0"/>
              <a:t>We take pull requests!  We’re actively looking for contributions and samples and documentation.</a:t>
            </a:r>
          </a:p>
          <a:p>
            <a:endParaRPr lang="en-US" dirty="0"/>
          </a:p>
          <a:p>
            <a:r>
              <a:rPr lang="en-US" dirty="0"/>
              <a:t>Try out Rx in your favorite language and see what you think!  Blog or tweet about your experience tell us what can be made better.</a:t>
            </a:r>
          </a:p>
          <a:p>
            <a:endParaRPr lang="en-US" baseline="0" dirty="0"/>
          </a:p>
        </p:txBody>
      </p:sp>
      <p:sp>
        <p:nvSpPr>
          <p:cNvPr id="4" name="Slide Number Placeholder 3"/>
          <p:cNvSpPr>
            <a:spLocks noGrp="1"/>
          </p:cNvSpPr>
          <p:nvPr>
            <p:ph type="sldNum" sz="quarter" idx="10"/>
          </p:nvPr>
        </p:nvSpPr>
        <p:spPr/>
        <p:txBody>
          <a:bodyPr/>
          <a:lstStyle/>
          <a:p>
            <a:fld id="{255C7CBB-A5BC-415B-AC87-1C6904020756}" type="slidenum">
              <a:rPr lang="en-US" smtClean="0"/>
              <a:t>49</a:t>
            </a:fld>
            <a:endParaRPr lang="en-US"/>
          </a:p>
        </p:txBody>
      </p:sp>
    </p:spTree>
    <p:extLst>
      <p:ext uri="{BB962C8B-B14F-4D97-AF65-F5344CB8AC3E}">
        <p14:creationId xmlns:p14="http://schemas.microsoft.com/office/powerpoint/2010/main" val="98748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5</a:t>
            </a:fld>
            <a:endParaRPr lang="en-US"/>
          </a:p>
        </p:txBody>
      </p:sp>
    </p:spTree>
    <p:extLst>
      <p:ext uri="{BB962C8B-B14F-4D97-AF65-F5344CB8AC3E}">
        <p14:creationId xmlns:p14="http://schemas.microsoft.com/office/powerpoint/2010/main" val="3591123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6</a:t>
            </a:fld>
            <a:endParaRPr lang="en-US"/>
          </a:p>
        </p:txBody>
      </p:sp>
    </p:spTree>
    <p:extLst>
      <p:ext uri="{BB962C8B-B14F-4D97-AF65-F5344CB8AC3E}">
        <p14:creationId xmlns:p14="http://schemas.microsoft.com/office/powerpoint/2010/main" val="2026399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5C7CBB-A5BC-415B-AC87-1C6904020756}" type="slidenum">
              <a:rPr lang="en-US" smtClean="0"/>
              <a:t>7</a:t>
            </a:fld>
            <a:endParaRPr lang="en-US"/>
          </a:p>
        </p:txBody>
      </p:sp>
    </p:spTree>
    <p:extLst>
      <p:ext uri="{BB962C8B-B14F-4D97-AF65-F5344CB8AC3E}">
        <p14:creationId xmlns:p14="http://schemas.microsoft.com/office/powerpoint/2010/main" val="4028813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8</a:t>
            </a:fld>
            <a:endParaRPr lang="en-US"/>
          </a:p>
        </p:txBody>
      </p:sp>
    </p:spTree>
    <p:extLst>
      <p:ext uri="{BB962C8B-B14F-4D97-AF65-F5344CB8AC3E}">
        <p14:creationId xmlns:p14="http://schemas.microsoft.com/office/powerpoint/2010/main" val="1155435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programming language and platform has its own way of expressing ways of getting data via asynchronous programming and events.</a:t>
            </a:r>
            <a:r>
              <a:rPr lang="en-US" baseline="0" dirty="0" smtClean="0"/>
              <a:t>  By themselves, asynchronous and event-based programming is fine as it is per runtime for doing one and only one thing.  But they’re ultimately different worlds.  Each of these cover its own part, Promises for example for single values, and events for multiple values.  You wouldn’t use a promise over events that you might expect more than one.</a:t>
            </a:r>
          </a:p>
          <a:p>
            <a:endParaRPr lang="en-US" baseline="0" dirty="0" smtClean="0"/>
          </a:p>
          <a:p>
            <a:r>
              <a:rPr lang="en-US" baseline="0" dirty="0" smtClean="0"/>
              <a:t>To make this more concrete, say we need to make a web request to get some data, now let’s combine it with some user input from keystrokes which are events.  Now, what if we need to then add a timer so we don’t overload the service?  How do we do that?  </a:t>
            </a:r>
          </a:p>
          <a:p>
            <a:endParaRPr lang="en-US" baseline="0" dirty="0" smtClean="0"/>
          </a:p>
          <a:p>
            <a:r>
              <a:rPr lang="en-US" baseline="0" dirty="0" smtClean="0"/>
              <a:t>We just worked with three concepts here, promises, events and timers.</a:t>
            </a:r>
          </a:p>
          <a:p>
            <a:endParaRPr lang="en-US" baseline="0" dirty="0" smtClean="0"/>
          </a:p>
          <a:p>
            <a:r>
              <a:rPr lang="en-US" baseline="0" dirty="0" smtClean="0"/>
              <a:t>So, wouldn’t it be nice to have a unifying concept over the entire space that we just described?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9</a:t>
            </a:fld>
            <a:endParaRPr lang="en-US"/>
          </a:p>
        </p:txBody>
      </p:sp>
    </p:spTree>
    <p:extLst>
      <p:ext uri="{BB962C8B-B14F-4D97-AF65-F5344CB8AC3E}">
        <p14:creationId xmlns:p14="http://schemas.microsoft.com/office/powerpoint/2010/main" val="3247738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a:xfrm>
            <a:off x="658977" y="2259484"/>
            <a:ext cx="10972800" cy="1143000"/>
          </a:xfrm>
          <a:prstGeom prst="rect">
            <a:avLst/>
          </a:prstGeom>
        </p:spPr>
        <p:txBody>
          <a:bodyPr/>
          <a:lstStyle>
            <a:lvl1pPr algn="ctr">
              <a:defRPr sz="4400">
                <a:solidFill>
                  <a:schemeClr val="tx1"/>
                </a:solidFill>
                <a:latin typeface="Franklin Gothic Demi Cond" panose="020B0706030402020204" pitchFamily="34" charset="0"/>
              </a:defRPr>
            </a:lvl1pPr>
          </a:lstStyle>
          <a:p>
            <a:r>
              <a:rPr lang="en-US" dirty="0" smtClean="0"/>
              <a:t>Click to edit Master title style</a:t>
            </a:r>
            <a:endParaRPr lang="en-GB" dirty="0"/>
          </a:p>
        </p:txBody>
      </p:sp>
      <p:sp>
        <p:nvSpPr>
          <p:cNvPr id="12" name="Text Placeholder 11"/>
          <p:cNvSpPr>
            <a:spLocks noGrp="1"/>
          </p:cNvSpPr>
          <p:nvPr>
            <p:ph type="body" sz="quarter" idx="10"/>
          </p:nvPr>
        </p:nvSpPr>
        <p:spPr>
          <a:xfrm>
            <a:off x="1392733" y="3716338"/>
            <a:ext cx="9505288" cy="720774"/>
          </a:xfrm>
          <a:prstGeom prst="rect">
            <a:avLst/>
          </a:prstGeom>
        </p:spPr>
        <p:txBody>
          <a:bodyPr/>
          <a:lstStyle>
            <a:lvl1pPr marL="0" indent="0" algn="ctr">
              <a:buNone/>
              <a:defRPr>
                <a:solidFill>
                  <a:schemeClr val="bg1">
                    <a:lumMod val="50000"/>
                  </a:schemeClr>
                </a:solidFill>
                <a:latin typeface="Franklin Gothic Demi" panose="020B0703020102020204"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262173569"/>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58977" y="2259484"/>
            <a:ext cx="10972800" cy="1143000"/>
          </a:xfrm>
          <a:prstGeom prst="rect">
            <a:avLst/>
          </a:prstGeom>
        </p:spPr>
        <p:txBody>
          <a:bodyPr/>
          <a:lstStyle>
            <a:lvl1pPr algn="l">
              <a:defRPr sz="4400">
                <a:solidFill>
                  <a:schemeClr val="tx1"/>
                </a:solidFill>
                <a:latin typeface="Franklin Gothic Demi Cond" panose="020B0706030402020204" pitchFamily="34" charset="0"/>
              </a:defRPr>
            </a:lvl1pPr>
          </a:lstStyle>
          <a:p>
            <a:r>
              <a:rPr lang="en-US" dirty="0" smtClean="0"/>
              <a:t>Demo</a:t>
            </a:r>
            <a:endParaRPr lang="en-GB" dirty="0"/>
          </a:p>
        </p:txBody>
      </p:sp>
      <p:sp>
        <p:nvSpPr>
          <p:cNvPr id="4" name="Rectangle 3"/>
          <p:cNvSpPr/>
          <p:nvPr userDrawn="1"/>
        </p:nvSpPr>
        <p:spPr>
          <a:xfrm>
            <a:off x="0" y="2259484"/>
            <a:ext cx="239349" cy="792088"/>
          </a:xfrm>
          <a:prstGeom prst="rect">
            <a:avLst/>
          </a:prstGeom>
          <a:solidFill>
            <a:srgbClr val="FA6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Segoe WP" pitchFamily="34" charset="0"/>
            </a:endParaRPr>
          </a:p>
        </p:txBody>
      </p:sp>
    </p:spTree>
    <p:extLst>
      <p:ext uri="{BB962C8B-B14F-4D97-AF65-F5344CB8AC3E}">
        <p14:creationId xmlns:p14="http://schemas.microsoft.com/office/powerpoint/2010/main" val="4073216223"/>
      </p:ext>
    </p:extLst>
  </p:cSld>
  <p:clrMapOvr>
    <a:masterClrMapping/>
  </p:clrMapOvr>
  <p:transition spd="slow">
    <p:push/>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6" name="Rectangle 5"/>
          <p:cNvSpPr/>
          <p:nvPr userDrawn="1"/>
        </p:nvSpPr>
        <p:spPr>
          <a:xfrm>
            <a:off x="0" y="260648"/>
            <a:ext cx="239349" cy="792088"/>
          </a:xfrm>
          <a:prstGeom prst="rect">
            <a:avLst/>
          </a:prstGeom>
          <a:solidFill>
            <a:srgbClr val="FA6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Segoe WP" pitchFamily="34" charset="0"/>
            </a:endParaRPr>
          </a:p>
        </p:txBody>
      </p:sp>
      <p:sp>
        <p:nvSpPr>
          <p:cNvPr id="7" name="Title 1"/>
          <p:cNvSpPr>
            <a:spLocks noGrp="1"/>
          </p:cNvSpPr>
          <p:nvPr>
            <p:ph type="title"/>
          </p:nvPr>
        </p:nvSpPr>
        <p:spPr>
          <a:xfrm>
            <a:off x="431370" y="260648"/>
            <a:ext cx="10922430" cy="778098"/>
          </a:xfrm>
          <a:prstGeom prst="rect">
            <a:avLst/>
          </a:prstGeom>
        </p:spPr>
        <p:txBody>
          <a:bodyPr anchor="ctr"/>
          <a:lstStyle>
            <a:lvl1pPr>
              <a:defRPr sz="3600">
                <a:solidFill>
                  <a:schemeClr val="tx1"/>
                </a:solidFill>
                <a:latin typeface="Franklin Gothic Demi Cond" panose="020B0706030402020204" pitchFamily="34" charset="0"/>
                <a:cs typeface="Segoe UI Light" panose="020B0502040204020203" pitchFamily="34" charset="0"/>
              </a:defRPr>
            </a:lvl1pPr>
          </a:lstStyle>
          <a:p>
            <a:r>
              <a:rPr lang="en-US" dirty="0" smtClean="0"/>
              <a:t>Click to edit Master title style</a:t>
            </a:r>
            <a:endParaRPr lang="en-GB" dirty="0"/>
          </a:p>
        </p:txBody>
      </p:sp>
      <p:sp>
        <p:nvSpPr>
          <p:cNvPr id="5" name="Content Placeholder 2"/>
          <p:cNvSpPr>
            <a:spLocks noGrp="1"/>
          </p:cNvSpPr>
          <p:nvPr>
            <p:ph idx="1"/>
          </p:nvPr>
        </p:nvSpPr>
        <p:spPr>
          <a:xfrm>
            <a:off x="431371" y="1324708"/>
            <a:ext cx="10922429" cy="4852255"/>
          </a:xfrm>
          <a:prstGeom prst="rect">
            <a:avLst/>
          </a:prstGeom>
        </p:spPr>
        <p:txBody>
          <a:bodyPr/>
          <a:lstStyle>
            <a:lvl1pPr marL="0" indent="0">
              <a:buNone/>
              <a:defRPr>
                <a:solidFill>
                  <a:schemeClr val="accent1"/>
                </a:solidFill>
                <a:latin typeface="Franklin Gothic Demi" panose="020B0703020102020204" pitchFamily="34" charset="0"/>
              </a:defRPr>
            </a:lvl1pPr>
            <a:lvl2pPr>
              <a:defRPr>
                <a:solidFill>
                  <a:schemeClr val="bg2">
                    <a:lumMod val="25000"/>
                  </a:schemeClr>
                </a:solidFill>
                <a:latin typeface="Franklin Gothic Demi" panose="020B0703020102020204" pitchFamily="34" charset="0"/>
              </a:defRPr>
            </a:lvl2pPr>
            <a:lvl3pPr>
              <a:defRPr>
                <a:solidFill>
                  <a:schemeClr val="bg2">
                    <a:lumMod val="50000"/>
                  </a:schemeClr>
                </a:solidFill>
                <a:latin typeface="Franklin Gothic Demi" panose="020B0703020102020204" pitchFamily="34" charset="0"/>
              </a:defRPr>
            </a:lvl3pPr>
            <a:lvl4pPr>
              <a:defRPr>
                <a:solidFill>
                  <a:schemeClr val="bg2">
                    <a:lumMod val="50000"/>
                  </a:schemeClr>
                </a:solidFill>
                <a:latin typeface="Franklin Gothic Demi" panose="020B0703020102020204" pitchFamily="34" charset="0"/>
              </a:defRPr>
            </a:lvl4pPr>
            <a:lvl5pPr>
              <a:defRPr>
                <a:solidFill>
                  <a:schemeClr val="bg2">
                    <a:lumMod val="50000"/>
                  </a:schemeClr>
                </a:solidFill>
                <a:latin typeface="Franklin Gothic Demi" panose="020B07030201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53799" y="5964592"/>
            <a:ext cx="608237" cy="608237"/>
          </a:xfrm>
          <a:prstGeom prst="rect">
            <a:avLst/>
          </a:prstGeom>
        </p:spPr>
      </p:pic>
    </p:spTree>
    <p:extLst>
      <p:ext uri="{BB962C8B-B14F-4D97-AF65-F5344CB8AC3E}">
        <p14:creationId xmlns:p14="http://schemas.microsoft.com/office/powerpoint/2010/main" val="4264853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o logo">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6" name="Rectangle 5"/>
          <p:cNvSpPr/>
          <p:nvPr userDrawn="1"/>
        </p:nvSpPr>
        <p:spPr>
          <a:xfrm>
            <a:off x="0" y="260648"/>
            <a:ext cx="239349" cy="792088"/>
          </a:xfrm>
          <a:prstGeom prst="rect">
            <a:avLst/>
          </a:prstGeom>
          <a:solidFill>
            <a:srgbClr val="FA6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Segoe WP" pitchFamily="34" charset="0"/>
            </a:endParaRPr>
          </a:p>
        </p:txBody>
      </p:sp>
      <p:sp>
        <p:nvSpPr>
          <p:cNvPr id="7" name="Title 1"/>
          <p:cNvSpPr>
            <a:spLocks noGrp="1"/>
          </p:cNvSpPr>
          <p:nvPr>
            <p:ph type="title"/>
          </p:nvPr>
        </p:nvSpPr>
        <p:spPr>
          <a:xfrm>
            <a:off x="431370" y="260648"/>
            <a:ext cx="10922430" cy="778098"/>
          </a:xfrm>
          <a:prstGeom prst="rect">
            <a:avLst/>
          </a:prstGeom>
        </p:spPr>
        <p:txBody>
          <a:bodyPr anchor="ctr"/>
          <a:lstStyle>
            <a:lvl1pPr>
              <a:defRPr sz="3600">
                <a:solidFill>
                  <a:schemeClr val="tx1"/>
                </a:solidFill>
                <a:latin typeface="Franklin Gothic Demi Cond" panose="020B0706030402020204" pitchFamily="34" charset="0"/>
                <a:cs typeface="Segoe UI Light" panose="020B0502040204020203" pitchFamily="34" charset="0"/>
              </a:defRPr>
            </a:lvl1pPr>
          </a:lstStyle>
          <a:p>
            <a:r>
              <a:rPr lang="en-US" dirty="0" smtClean="0"/>
              <a:t>Click to edit Master title style</a:t>
            </a:r>
            <a:endParaRPr lang="en-GB" dirty="0"/>
          </a:p>
        </p:txBody>
      </p:sp>
      <p:sp>
        <p:nvSpPr>
          <p:cNvPr id="5" name="Content Placeholder 2"/>
          <p:cNvSpPr>
            <a:spLocks noGrp="1"/>
          </p:cNvSpPr>
          <p:nvPr>
            <p:ph idx="1"/>
          </p:nvPr>
        </p:nvSpPr>
        <p:spPr>
          <a:xfrm>
            <a:off x="431371" y="1324708"/>
            <a:ext cx="10922429" cy="4852255"/>
          </a:xfrm>
          <a:prstGeom prst="rect">
            <a:avLst/>
          </a:prstGeom>
        </p:spPr>
        <p:txBody>
          <a:bodyPr/>
          <a:lstStyle>
            <a:lvl1pPr marL="0" indent="0">
              <a:buNone/>
              <a:defRPr>
                <a:solidFill>
                  <a:schemeClr val="accent1"/>
                </a:solidFill>
                <a:latin typeface="Franklin Gothic Demi" panose="020B0703020102020204" pitchFamily="34" charset="0"/>
              </a:defRPr>
            </a:lvl1pPr>
            <a:lvl2pPr>
              <a:defRPr>
                <a:solidFill>
                  <a:schemeClr val="bg2">
                    <a:lumMod val="25000"/>
                  </a:schemeClr>
                </a:solidFill>
                <a:latin typeface="Franklin Gothic Demi" panose="020B0703020102020204" pitchFamily="34" charset="0"/>
              </a:defRPr>
            </a:lvl2pPr>
            <a:lvl3pPr>
              <a:defRPr>
                <a:solidFill>
                  <a:schemeClr val="bg2">
                    <a:lumMod val="50000"/>
                  </a:schemeClr>
                </a:solidFill>
                <a:latin typeface="Franklin Gothic Demi" panose="020B0703020102020204" pitchFamily="34" charset="0"/>
              </a:defRPr>
            </a:lvl3pPr>
            <a:lvl4pPr>
              <a:defRPr>
                <a:solidFill>
                  <a:schemeClr val="bg2">
                    <a:lumMod val="50000"/>
                  </a:schemeClr>
                </a:solidFill>
                <a:latin typeface="Franklin Gothic Demi" panose="020B0703020102020204" pitchFamily="34" charset="0"/>
              </a:defRPr>
            </a:lvl4pPr>
            <a:lvl5pPr>
              <a:defRPr>
                <a:solidFill>
                  <a:schemeClr val="bg2">
                    <a:lumMod val="50000"/>
                  </a:schemeClr>
                </a:solidFill>
                <a:latin typeface="Franklin Gothic Demi" panose="020B07030201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1758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6" name="Rectangle 5"/>
          <p:cNvSpPr/>
          <p:nvPr userDrawn="1"/>
        </p:nvSpPr>
        <p:spPr>
          <a:xfrm>
            <a:off x="0" y="260648"/>
            <a:ext cx="239349" cy="792088"/>
          </a:xfrm>
          <a:prstGeom prst="rect">
            <a:avLst/>
          </a:prstGeom>
          <a:solidFill>
            <a:srgbClr val="FA6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Segoe WP" pitchFamily="34" charset="0"/>
            </a:endParaRPr>
          </a:p>
        </p:txBody>
      </p:sp>
      <p:sp>
        <p:nvSpPr>
          <p:cNvPr id="7" name="Title 1"/>
          <p:cNvSpPr>
            <a:spLocks noGrp="1"/>
          </p:cNvSpPr>
          <p:nvPr>
            <p:ph type="title"/>
          </p:nvPr>
        </p:nvSpPr>
        <p:spPr>
          <a:xfrm>
            <a:off x="431370" y="260648"/>
            <a:ext cx="10922429" cy="778098"/>
          </a:xfrm>
          <a:prstGeom prst="rect">
            <a:avLst/>
          </a:prstGeom>
        </p:spPr>
        <p:txBody>
          <a:bodyPr anchor="ctr"/>
          <a:lstStyle>
            <a:lvl1pPr>
              <a:defRPr sz="3600">
                <a:solidFill>
                  <a:schemeClr val="tx1"/>
                </a:solidFill>
                <a:latin typeface="Franklin Gothic Demi Cond" panose="020B0706030402020204" pitchFamily="34" charset="0"/>
                <a:cs typeface="Segoe UI Light" panose="020B0502040204020203" pitchFamily="34" charset="0"/>
              </a:defRPr>
            </a:lvl1pPr>
          </a:lstStyle>
          <a:p>
            <a:r>
              <a:rPr lang="en-US" dirty="0" smtClean="0"/>
              <a:t>Click to edit Master title style</a:t>
            </a:r>
            <a:endParaRPr lang="en-GB" dirty="0"/>
          </a:p>
        </p:txBody>
      </p:sp>
      <p:sp>
        <p:nvSpPr>
          <p:cNvPr id="5" name="Content Placeholder 2"/>
          <p:cNvSpPr>
            <a:spLocks noGrp="1"/>
          </p:cNvSpPr>
          <p:nvPr>
            <p:ph idx="1" hasCustomPrompt="1"/>
          </p:nvPr>
        </p:nvSpPr>
        <p:spPr>
          <a:xfrm>
            <a:off x="431371" y="1324708"/>
            <a:ext cx="10922429" cy="4852255"/>
          </a:xfrm>
          <a:prstGeom prst="rect">
            <a:avLst/>
          </a:prstGeom>
        </p:spPr>
        <p:txBody>
          <a:bodyPr/>
          <a:lstStyle>
            <a:lvl1pPr marL="0" indent="0">
              <a:buNone/>
              <a:defRPr sz="2400">
                <a:solidFill>
                  <a:schemeClr val="accent6"/>
                </a:solidFill>
                <a:latin typeface="Consolas" panose="020B0609020204030204" pitchFamily="49" charset="0"/>
                <a:cs typeface="Consolas" panose="020B0609020204030204" pitchFamily="49" charset="0"/>
              </a:defRPr>
            </a:lvl1pPr>
            <a:lvl2pPr>
              <a:defRPr>
                <a:solidFill>
                  <a:schemeClr val="bg2">
                    <a:lumMod val="90000"/>
                  </a:schemeClr>
                </a:solidFill>
                <a:latin typeface="Museo Sans 500" panose="02000000000000000000" pitchFamily="50" charset="0"/>
              </a:defRPr>
            </a:lvl2pPr>
            <a:lvl3pPr>
              <a:defRPr>
                <a:solidFill>
                  <a:schemeClr val="bg1">
                    <a:lumMod val="50000"/>
                  </a:schemeClr>
                </a:solidFill>
                <a:latin typeface="Museo Sans 500" panose="02000000000000000000" pitchFamily="50" charset="0"/>
              </a:defRPr>
            </a:lvl3pPr>
            <a:lvl4pPr>
              <a:defRPr>
                <a:solidFill>
                  <a:schemeClr val="bg1">
                    <a:lumMod val="50000"/>
                  </a:schemeClr>
                </a:solidFill>
                <a:latin typeface="Museo Sans 500" panose="02000000000000000000" pitchFamily="50" charset="0"/>
              </a:defRPr>
            </a:lvl4pPr>
            <a:lvl5pPr>
              <a:defRPr>
                <a:solidFill>
                  <a:schemeClr val="bg1">
                    <a:lumMod val="50000"/>
                  </a:schemeClr>
                </a:solidFill>
                <a:latin typeface="Museo Sans 500" panose="02000000000000000000" pitchFamily="50" charset="0"/>
              </a:defRPr>
            </a:lvl5pPr>
          </a:lstStyle>
          <a:p>
            <a:pPr lvl="0"/>
            <a:r>
              <a:rPr lang="en-US" dirty="0" smtClean="0"/>
              <a:t>Code</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53799" y="5964592"/>
            <a:ext cx="608237" cy="608237"/>
          </a:xfrm>
          <a:prstGeom prst="rect">
            <a:avLst/>
          </a:prstGeom>
        </p:spPr>
      </p:pic>
    </p:spTree>
    <p:extLst>
      <p:ext uri="{BB962C8B-B14F-4D97-AF65-F5344CB8AC3E}">
        <p14:creationId xmlns:p14="http://schemas.microsoft.com/office/powerpoint/2010/main" val="11410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3891" y="278908"/>
            <a:ext cx="9753600" cy="1154097"/>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1219200" y="1600200"/>
            <a:ext cx="9753600" cy="48006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010254" y="548797"/>
            <a:ext cx="1585509" cy="297918"/>
          </a:xfrm>
          <a:prstGeom prst="rect">
            <a:avLst/>
          </a:prstGeom>
        </p:spPr>
        <p:txBody>
          <a:bodyPr/>
          <a:lstStyle/>
          <a:p>
            <a:fld id="{CEF8DD1E-A649-BF4C-AD7A-BEEB211DC648}" type="datetimeFigureOut">
              <a:rPr lang="en-US" smtClean="0"/>
              <a:t>9/8/2014</a:t>
            </a:fld>
            <a:endParaRPr lang="en-US"/>
          </a:p>
        </p:txBody>
      </p:sp>
      <p:sp>
        <p:nvSpPr>
          <p:cNvPr id="5" name="Footer Placeholder 4"/>
          <p:cNvSpPr>
            <a:spLocks noGrp="1"/>
          </p:cNvSpPr>
          <p:nvPr>
            <p:ph type="ftr" sz="quarter" idx="11"/>
          </p:nvPr>
        </p:nvSpPr>
        <p:spPr>
          <a:xfrm>
            <a:off x="8011585" y="855957"/>
            <a:ext cx="2995319" cy="301227"/>
          </a:xfrm>
          <a:prstGeom prst="rect">
            <a:avLst/>
          </a:prstGeom>
        </p:spPr>
        <p:txBody>
          <a:bodyPr/>
          <a:lstStyle/>
          <a:p>
            <a:endParaRPr lang="en-US"/>
          </a:p>
        </p:txBody>
      </p:sp>
      <p:sp>
        <p:nvSpPr>
          <p:cNvPr id="6" name="Slide Number Placeholder 5"/>
          <p:cNvSpPr>
            <a:spLocks noGrp="1"/>
          </p:cNvSpPr>
          <p:nvPr>
            <p:ph type="sldNum" sz="quarter" idx="12"/>
          </p:nvPr>
        </p:nvSpPr>
        <p:spPr>
          <a:xfrm>
            <a:off x="9752554" y="548797"/>
            <a:ext cx="1254937" cy="301752"/>
          </a:xfrm>
          <a:prstGeom prst="rect">
            <a:avLst/>
          </a:prstGeom>
        </p:spPr>
        <p:txBody>
          <a:bodyPr/>
          <a:lstStyle/>
          <a:p>
            <a:fld id="{D862AB05-A005-C949-9A99-5C7AC658710C}" type="slidenum">
              <a:rPr lang="en-US" smtClean="0"/>
              <a:t>‹#›</a:t>
            </a:fld>
            <a:endParaRPr lang="en-US"/>
          </a:p>
        </p:txBody>
      </p:sp>
    </p:spTree>
    <p:extLst>
      <p:ext uri="{BB962C8B-B14F-4D97-AF65-F5344CB8AC3E}">
        <p14:creationId xmlns:p14="http://schemas.microsoft.com/office/powerpoint/2010/main" val="372086858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2148880"/>
      </p:ext>
    </p:extLst>
  </p:cSld>
  <p:clrMap bg1="lt1" tx1="dk1" bg2="lt2" tx2="dk2" accent1="accent1" accent2="accent2" accent3="accent3" accent4="accent4" accent5="accent5" accent6="accent6" hlink="hlink" folHlink="folHlink"/>
  <p:sldLayoutIdLst>
    <p:sldLayoutId id="2147483664" r:id="rId1"/>
    <p:sldLayoutId id="2147483671" r:id="rId2"/>
    <p:sldLayoutId id="2147483669" r:id="rId3"/>
    <p:sldLayoutId id="2147483672" r:id="rId4"/>
    <p:sldLayoutId id="2147483670" r:id="rId5"/>
    <p:sldLayoutId id="2147483673" r:id="rId6"/>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txStyles>
    <p:titleStyle>
      <a:lvl1pPr algn="l" defTabSz="914400" rtl="0" eaLnBrk="1" latinLnBrk="0" hangingPunct="1">
        <a:spcBef>
          <a:spcPct val="0"/>
        </a:spcBef>
        <a:buNone/>
        <a:defRPr sz="3200" kern="1200">
          <a:solidFill>
            <a:schemeClr val="bg1"/>
          </a:solidFill>
          <a:latin typeface="Segoe WP" pitchFamily="34" charset="0"/>
          <a:ea typeface="Segoe UI" pitchFamily="34" charset="0"/>
          <a:cs typeface="Segoe UI"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Segoe WP" pitchFamily="34" charset="0"/>
          <a:ea typeface="Segoe UI" pitchFamily="34" charset="0"/>
          <a:cs typeface="Segoe UI" pitchFamily="34" charset="0"/>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Segoe WP" pitchFamily="34" charset="0"/>
          <a:ea typeface="Segoe UI" pitchFamily="34" charset="0"/>
          <a:cs typeface="Segoe UI" pitchFamily="34" charset="0"/>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Segoe WP"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png"/><Relationship Id="rId9"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34.jpeg"/></Relationships>
</file>

<file path=ppt/slides/_rels/slide4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633427"/>
            <a:ext cx="12191999" cy="1143000"/>
          </a:xfrm>
        </p:spPr>
        <p:txBody>
          <a:bodyPr/>
          <a:lstStyle/>
          <a:p>
            <a:r>
              <a:rPr lang="en-US" b="1" dirty="0" err="1"/>
              <a:t>Async</a:t>
            </a:r>
            <a:r>
              <a:rPr lang="en-US" b="1" dirty="0"/>
              <a:t> and Streaming JS - Are we doing it </a:t>
            </a:r>
            <a:r>
              <a:rPr lang="en-US" b="1" dirty="0" smtClean="0"/>
              <a:t>WRONG?</a:t>
            </a:r>
            <a:r>
              <a:rPr lang="en-US" b="1" dirty="0"/>
              <a:t/>
            </a:r>
            <a:br>
              <a:rPr lang="en-US" b="1" dirty="0"/>
            </a:br>
            <a:r>
              <a:rPr lang="en-US" dirty="0" smtClean="0"/>
              <a:t/>
            </a:r>
            <a:br>
              <a:rPr lang="en-US" dirty="0" smtClean="0"/>
            </a:br>
            <a:endParaRPr lang="en-GB" dirty="0">
              <a:latin typeface="Franklin Gothic Demi Cond" panose="020B0706030402020204" pitchFamily="34" charset="0"/>
            </a:endParaRPr>
          </a:p>
        </p:txBody>
      </p:sp>
      <p:sp>
        <p:nvSpPr>
          <p:cNvPr id="3" name="Text Placeholder 2"/>
          <p:cNvSpPr>
            <a:spLocks noGrp="1"/>
          </p:cNvSpPr>
          <p:nvPr>
            <p:ph type="body" sz="quarter" idx="10"/>
          </p:nvPr>
        </p:nvSpPr>
        <p:spPr>
          <a:xfrm>
            <a:off x="5293628" y="5673623"/>
            <a:ext cx="5938479" cy="720774"/>
          </a:xfrm>
        </p:spPr>
        <p:txBody>
          <a:bodyPr/>
          <a:lstStyle/>
          <a:p>
            <a:pPr algn="l"/>
            <a:r>
              <a:rPr lang="en-US" sz="2400" dirty="0" smtClean="0">
                <a:latin typeface="Franklin Gothic Demi Cond" panose="020B0706030402020204" pitchFamily="34" charset="0"/>
              </a:rPr>
              <a:t>Matthew Podwysocki	@</a:t>
            </a:r>
            <a:r>
              <a:rPr lang="en-US" sz="2400" dirty="0" err="1" smtClean="0">
                <a:latin typeface="Franklin Gothic Demi Cond" panose="020B0706030402020204" pitchFamily="34" charset="0"/>
              </a:rPr>
              <a:t>mattpodwysocki</a:t>
            </a:r>
            <a:endParaRPr lang="en-US" sz="2400" dirty="0" smtClean="0">
              <a:latin typeface="Franklin Gothic Demi Cond" panose="020B0706030402020204" pitchFamily="34" charset="0"/>
            </a:endParaRPr>
          </a:p>
          <a:p>
            <a:pPr algn="l"/>
            <a:r>
              <a:rPr lang="en-US" sz="1200" dirty="0" smtClean="0">
                <a:latin typeface="Franklin Gothic Demi Cond" panose="020B0706030402020204" pitchFamily="34" charset="0"/>
              </a:rPr>
              <a:t/>
            </a:r>
            <a:br>
              <a:rPr lang="en-US" sz="1200" dirty="0" smtClean="0">
                <a:latin typeface="Franklin Gothic Demi Cond" panose="020B0706030402020204" pitchFamily="34" charset="0"/>
              </a:rPr>
            </a:br>
            <a:endParaRPr lang="en-US" sz="1200" dirty="0" smtClean="0">
              <a:latin typeface="Franklin Gothic Demi Cond" panose="020B0706030402020204" pitchFamily="34" charset="0"/>
            </a:endParaRPr>
          </a:p>
          <a:p>
            <a:pPr algn="l"/>
            <a:endParaRPr lang="en-US" sz="2400" dirty="0" smtClean="0">
              <a:latin typeface="Franklin Gothic Demi Cond" panose="020B0706030402020204" pitchFamily="34" charset="0"/>
            </a:endParaRPr>
          </a:p>
        </p:txBody>
      </p:sp>
      <p:sp>
        <p:nvSpPr>
          <p:cNvPr id="4" name="TextBox 3"/>
          <p:cNvSpPr txBox="1"/>
          <p:nvPr/>
        </p:nvSpPr>
        <p:spPr>
          <a:xfrm>
            <a:off x="5293628" y="6209731"/>
            <a:ext cx="6895068" cy="369332"/>
          </a:xfrm>
          <a:prstGeom prst="rect">
            <a:avLst/>
          </a:prstGeom>
          <a:noFill/>
        </p:spPr>
        <p:txBody>
          <a:bodyPr wrap="square" rtlCol="0">
            <a:spAutoFit/>
          </a:bodyPr>
          <a:lstStyle/>
          <a:p>
            <a:r>
              <a:rPr lang="en-US" b="1" u="sng" dirty="0">
                <a:solidFill>
                  <a:schemeClr val="bg1">
                    <a:lumMod val="50000"/>
                  </a:schemeClr>
                </a:solidFill>
              </a:rPr>
              <a:t>https://</a:t>
            </a:r>
            <a:r>
              <a:rPr lang="en-US" b="1" u="sng" dirty="0" smtClean="0">
                <a:solidFill>
                  <a:schemeClr val="bg1">
                    <a:lumMod val="50000"/>
                  </a:schemeClr>
                </a:solidFill>
              </a:rPr>
              <a:t>github.com/mattpodwysocki/jsconfeu-2014</a:t>
            </a:r>
            <a:endParaRPr lang="en-US" b="1" u="sng" dirty="0">
              <a:solidFill>
                <a:schemeClr val="bg1">
                  <a:lumMod val="50000"/>
                </a:schemeClr>
              </a:solidFill>
            </a:endParaRPr>
          </a:p>
        </p:txBody>
      </p:sp>
    </p:spTree>
    <p:extLst>
      <p:ext uri="{BB962C8B-B14F-4D97-AF65-F5344CB8AC3E}">
        <p14:creationId xmlns:p14="http://schemas.microsoft.com/office/powerpoint/2010/main" val="3308220473"/>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58977" y="1306983"/>
            <a:ext cx="8771626" cy="1143000"/>
          </a:xfrm>
        </p:spPr>
        <p:txBody>
          <a:bodyPr/>
          <a:lstStyle/>
          <a:p>
            <a:r>
              <a:rPr lang="en-US" dirty="0"/>
              <a:t>We choose to go to </a:t>
            </a:r>
            <a:r>
              <a:rPr lang="en-US" dirty="0" smtClean="0"/>
              <a:t>solve asynchronous programming and </a:t>
            </a:r>
            <a:r>
              <a:rPr lang="en-US" dirty="0"/>
              <a:t>do the other things, not because they are easy, but because they are hard</a:t>
            </a:r>
            <a:endParaRPr lang="en-US" dirty="0"/>
          </a:p>
        </p:txBody>
      </p:sp>
      <p:sp>
        <p:nvSpPr>
          <p:cNvPr id="4" name="Text Placeholder 3"/>
          <p:cNvSpPr>
            <a:spLocks noGrp="1"/>
          </p:cNvSpPr>
          <p:nvPr>
            <p:ph type="body" sz="quarter" idx="10"/>
          </p:nvPr>
        </p:nvSpPr>
        <p:spPr>
          <a:xfrm>
            <a:off x="658977" y="5337623"/>
            <a:ext cx="9505288" cy="720774"/>
          </a:xfrm>
        </p:spPr>
        <p:txBody>
          <a:bodyPr/>
          <a:lstStyle/>
          <a:p>
            <a:r>
              <a:rPr lang="en-US" dirty="0" smtClean="0"/>
              <a:t> Former US President John F. Kennedy - 1962</a:t>
            </a:r>
            <a:endParaRPr lang="en-US" dirty="0"/>
          </a:p>
        </p:txBody>
      </p:sp>
      <p:pic>
        <p:nvPicPr>
          <p:cNvPr id="1026" name="Picture 2" descr="http://upload.wikimedia.org/wikipedia/commons/thumb/5/56/John_F._Kennedy_speaks_at_Rice_University.jpg/220px-John_F._Kennedy_speaks_at_Rice_Universit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6277" y="1306983"/>
            <a:ext cx="2095500" cy="3048001"/>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3"/>
          <p:cNvSpPr txBox="1">
            <a:spLocks/>
          </p:cNvSpPr>
          <p:nvPr/>
        </p:nvSpPr>
        <p:spPr>
          <a:xfrm>
            <a:off x="658977" y="5803921"/>
            <a:ext cx="9505288" cy="720774"/>
          </a:xfrm>
          <a:prstGeom prst="rect">
            <a:avLst/>
          </a:prstGeom>
        </p:spPr>
        <p:txBody>
          <a:bodyPr/>
          <a:lstStyle>
            <a:lvl1pPr marL="0" indent="0" algn="ctr" defTabSz="914400" rtl="0" eaLnBrk="1" latinLnBrk="0" hangingPunct="1">
              <a:spcBef>
                <a:spcPct val="20000"/>
              </a:spcBef>
              <a:buFont typeface="Arial" pitchFamily="34" charset="0"/>
              <a:buNone/>
              <a:defRPr sz="3200" kern="1200">
                <a:solidFill>
                  <a:schemeClr val="bg1">
                    <a:lumMod val="50000"/>
                  </a:schemeClr>
                </a:solidFill>
                <a:latin typeface="Franklin Gothic Demi" panose="020B0703020102020204" pitchFamily="34" charset="0"/>
                <a:ea typeface="Segoe UI" pitchFamily="34" charset="0"/>
                <a:cs typeface="Segoe UI" pitchFamily="34" charset="0"/>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Segoe WP" pitchFamily="34" charset="0"/>
                <a:ea typeface="Segoe UI" pitchFamily="34" charset="0"/>
                <a:cs typeface="Segoe UI" pitchFamily="34" charset="0"/>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Segoe WP"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[citation needed]</a:t>
            </a:r>
            <a:endParaRPr lang="en-US" dirty="0"/>
          </a:p>
        </p:txBody>
      </p:sp>
    </p:spTree>
    <p:extLst>
      <p:ext uri="{BB962C8B-B14F-4D97-AF65-F5344CB8AC3E}">
        <p14:creationId xmlns:p14="http://schemas.microsoft.com/office/powerpoint/2010/main" val="2720439362"/>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457" y="0"/>
            <a:ext cx="9994280" cy="6858000"/>
          </a:xfrm>
          <a:prstGeom prst="rect">
            <a:avLst/>
          </a:prstGeom>
        </p:spPr>
      </p:pic>
    </p:spTree>
    <p:extLst>
      <p:ext uri="{BB962C8B-B14F-4D97-AF65-F5344CB8AC3E}">
        <p14:creationId xmlns:p14="http://schemas.microsoft.com/office/powerpoint/2010/main" val="2647056592"/>
      </p:ext>
    </p:extLst>
  </p:cSld>
  <p:clrMapOvr>
    <a:masterClrMapping/>
  </p:clrMapOvr>
  <p:transition spd="slow">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2130" y="14259"/>
            <a:ext cx="7383439" cy="6823557"/>
          </a:xfrm>
        </p:spPr>
      </p:pic>
    </p:spTree>
    <p:extLst>
      <p:ext uri="{BB962C8B-B14F-4D97-AF65-F5344CB8AC3E}">
        <p14:creationId xmlns:p14="http://schemas.microsoft.com/office/powerpoint/2010/main" val="2951406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29345" y="18629"/>
            <a:ext cx="6982691" cy="6822904"/>
          </a:xfrm>
        </p:spPr>
      </p:pic>
    </p:spTree>
    <p:extLst>
      <p:ext uri="{BB962C8B-B14F-4D97-AF65-F5344CB8AC3E}">
        <p14:creationId xmlns:p14="http://schemas.microsoft.com/office/powerpoint/2010/main" val="11594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Asynchronous Programming Landscape</a:t>
            </a:r>
            <a:endParaRPr lang="en-US" dirty="0"/>
          </a:p>
        </p:txBody>
      </p:sp>
      <p:cxnSp>
        <p:nvCxnSpPr>
          <p:cNvPr id="10" name="Straight Connector 9"/>
          <p:cNvCxnSpPr/>
          <p:nvPr/>
        </p:nvCxnSpPr>
        <p:spPr>
          <a:xfrm flipV="1">
            <a:off x="6240016" y="1260688"/>
            <a:ext cx="0" cy="4729804"/>
          </a:xfrm>
          <a:prstGeom prst="line">
            <a:avLst/>
          </a:prstGeom>
          <a:ln>
            <a:solidFill>
              <a:schemeClr val="tx1"/>
            </a:solidFill>
            <a:prstDash val="sysDot"/>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flipH="1">
            <a:off x="1312985" y="3933056"/>
            <a:ext cx="10036311" cy="0"/>
          </a:xfrm>
          <a:prstGeom prst="line">
            <a:avLst/>
          </a:prstGeom>
          <a:ln>
            <a:solidFill>
              <a:schemeClr val="tx1"/>
            </a:solidFill>
            <a:prstDash val="sysDot"/>
          </a:ln>
        </p:spPr>
        <p:style>
          <a:lnRef idx="2">
            <a:schemeClr val="dk1"/>
          </a:lnRef>
          <a:fillRef idx="0">
            <a:schemeClr val="dk1"/>
          </a:fillRef>
          <a:effectRef idx="1">
            <a:schemeClr val="dk1"/>
          </a:effectRef>
          <a:fontRef idx="minor">
            <a:schemeClr val="tx1"/>
          </a:fontRef>
        </p:style>
      </p:cxnSp>
      <p:cxnSp>
        <p:nvCxnSpPr>
          <p:cNvPr id="6" name="Straight Arrow Connector 5"/>
          <p:cNvCxnSpPr/>
          <p:nvPr/>
        </p:nvCxnSpPr>
        <p:spPr>
          <a:xfrm>
            <a:off x="1199456" y="6060307"/>
            <a:ext cx="10241280" cy="0"/>
          </a:xfrm>
          <a:prstGeom prst="straightConnector1">
            <a:avLst/>
          </a:prstGeom>
          <a:ln w="57150">
            <a:solidFill>
              <a:schemeClr val="accent3"/>
            </a:solidFill>
            <a:tailEnd type="arrow"/>
          </a:ln>
        </p:spPr>
        <p:style>
          <a:lnRef idx="3">
            <a:schemeClr val="accent6"/>
          </a:lnRef>
          <a:fillRef idx="0">
            <a:schemeClr val="accent6"/>
          </a:fillRef>
          <a:effectRef idx="2">
            <a:schemeClr val="accent6"/>
          </a:effectRef>
          <a:fontRef idx="minor">
            <a:schemeClr val="tx1"/>
          </a:fontRef>
        </p:style>
      </p:cxnSp>
      <p:sp>
        <p:nvSpPr>
          <p:cNvPr id="14" name="TextBox 13"/>
          <p:cNvSpPr txBox="1"/>
          <p:nvPr/>
        </p:nvSpPr>
        <p:spPr>
          <a:xfrm>
            <a:off x="2749827" y="6055689"/>
            <a:ext cx="1819537" cy="461665"/>
          </a:xfrm>
          <a:prstGeom prst="rect">
            <a:avLst/>
          </a:prstGeom>
          <a:noFill/>
        </p:spPr>
        <p:txBody>
          <a:bodyPr wrap="none" lIns="91440" tIns="91440" rIns="91440" bIns="91440" rtlCol="0">
            <a:spAutoFit/>
          </a:bodyPr>
          <a:lstStyle/>
          <a:p>
            <a:pPr>
              <a:lnSpc>
                <a:spcPct val="90000"/>
              </a:lnSpc>
              <a:spcBef>
                <a:spcPct val="20000"/>
              </a:spcBef>
              <a:buSzPct val="90000"/>
            </a:pPr>
            <a:r>
              <a:rPr lang="en-US" sz="2000" b="1" dirty="0">
                <a:solidFill>
                  <a:schemeClr val="accent3">
                    <a:lumMod val="75000"/>
                    <a:alpha val="99000"/>
                  </a:schemeClr>
                </a:solidFill>
              </a:rPr>
              <a:t>Synchronous</a:t>
            </a:r>
          </a:p>
        </p:txBody>
      </p:sp>
      <p:sp>
        <p:nvSpPr>
          <p:cNvPr id="15" name="TextBox 14"/>
          <p:cNvSpPr txBox="1"/>
          <p:nvPr/>
        </p:nvSpPr>
        <p:spPr>
          <a:xfrm>
            <a:off x="7896200" y="6060307"/>
            <a:ext cx="1963230" cy="461665"/>
          </a:xfrm>
          <a:prstGeom prst="rect">
            <a:avLst/>
          </a:prstGeom>
          <a:noFill/>
        </p:spPr>
        <p:txBody>
          <a:bodyPr wrap="none" lIns="91440" tIns="91440" rIns="91440" bIns="91440" rtlCol="0">
            <a:spAutoFit/>
          </a:bodyPr>
          <a:lstStyle/>
          <a:p>
            <a:pPr>
              <a:lnSpc>
                <a:spcPct val="90000"/>
              </a:lnSpc>
              <a:spcBef>
                <a:spcPct val="20000"/>
              </a:spcBef>
              <a:buSzPct val="90000"/>
            </a:pPr>
            <a:r>
              <a:rPr lang="en-US" sz="2000" b="1" dirty="0">
                <a:solidFill>
                  <a:schemeClr val="accent3">
                    <a:lumMod val="75000"/>
                    <a:alpha val="99000"/>
                  </a:schemeClr>
                </a:solidFill>
              </a:rPr>
              <a:t>Asynchronous</a:t>
            </a:r>
          </a:p>
        </p:txBody>
      </p:sp>
      <p:cxnSp>
        <p:nvCxnSpPr>
          <p:cNvPr id="7" name="Straight Arrow Connector 6"/>
          <p:cNvCxnSpPr/>
          <p:nvPr/>
        </p:nvCxnSpPr>
        <p:spPr>
          <a:xfrm flipV="1">
            <a:off x="1147696" y="892112"/>
            <a:ext cx="0" cy="5098380"/>
          </a:xfrm>
          <a:prstGeom prst="straightConnector1">
            <a:avLst/>
          </a:prstGeom>
          <a:ln w="57150">
            <a:solidFill>
              <a:schemeClr val="accent4"/>
            </a:solidFill>
            <a:tailEnd type="arrow"/>
          </a:ln>
        </p:spPr>
        <p:style>
          <a:lnRef idx="3">
            <a:schemeClr val="accent6"/>
          </a:lnRef>
          <a:fillRef idx="0">
            <a:schemeClr val="accent6"/>
          </a:fillRef>
          <a:effectRef idx="2">
            <a:schemeClr val="accent6"/>
          </a:effectRef>
          <a:fontRef idx="minor">
            <a:schemeClr val="tx1"/>
          </a:fontRef>
        </p:style>
      </p:cxnSp>
      <p:sp>
        <p:nvSpPr>
          <p:cNvPr id="16" name="TextBox 15"/>
          <p:cNvSpPr txBox="1"/>
          <p:nvPr/>
        </p:nvSpPr>
        <p:spPr>
          <a:xfrm rot="16200000">
            <a:off x="-86317" y="4746401"/>
            <a:ext cx="1877502" cy="461665"/>
          </a:xfrm>
          <a:prstGeom prst="rect">
            <a:avLst/>
          </a:prstGeom>
          <a:noFill/>
        </p:spPr>
        <p:txBody>
          <a:bodyPr wrap="none" lIns="91440" tIns="91440" rIns="91440" bIns="91440" rtlCol="0">
            <a:spAutoFit/>
          </a:bodyPr>
          <a:lstStyle/>
          <a:p>
            <a:pPr>
              <a:lnSpc>
                <a:spcPct val="90000"/>
              </a:lnSpc>
              <a:spcBef>
                <a:spcPct val="20000"/>
              </a:spcBef>
              <a:buSzPct val="90000"/>
            </a:pPr>
            <a:r>
              <a:rPr lang="en-US" sz="2000" b="1" dirty="0">
                <a:solidFill>
                  <a:schemeClr val="accent4">
                    <a:alpha val="99000"/>
                  </a:schemeClr>
                </a:solidFill>
              </a:rPr>
              <a:t>Single value (1)</a:t>
            </a:r>
          </a:p>
        </p:txBody>
      </p:sp>
      <p:sp>
        <p:nvSpPr>
          <p:cNvPr id="17" name="TextBox 16"/>
          <p:cNvSpPr txBox="1"/>
          <p:nvPr/>
        </p:nvSpPr>
        <p:spPr>
          <a:xfrm rot="16200000">
            <a:off x="-253441" y="2129357"/>
            <a:ext cx="2202911" cy="461665"/>
          </a:xfrm>
          <a:prstGeom prst="rect">
            <a:avLst/>
          </a:prstGeom>
          <a:noFill/>
        </p:spPr>
        <p:txBody>
          <a:bodyPr wrap="none" lIns="91440" tIns="91440" rIns="91440" bIns="91440" rtlCol="0">
            <a:spAutoFit/>
          </a:bodyPr>
          <a:lstStyle/>
          <a:p>
            <a:pPr>
              <a:lnSpc>
                <a:spcPct val="90000"/>
              </a:lnSpc>
              <a:spcBef>
                <a:spcPct val="20000"/>
              </a:spcBef>
              <a:buSzPct val="90000"/>
            </a:pPr>
            <a:r>
              <a:rPr lang="en-US" sz="2000" b="1" dirty="0">
                <a:solidFill>
                  <a:schemeClr val="accent4">
                    <a:alpha val="99000"/>
                  </a:schemeClr>
                </a:solidFill>
              </a:rPr>
              <a:t>Multiple values (*)</a:t>
            </a:r>
          </a:p>
        </p:txBody>
      </p:sp>
      <p:sp>
        <p:nvSpPr>
          <p:cNvPr id="19" name="TextBox 18"/>
          <p:cNvSpPr txBox="1"/>
          <p:nvPr/>
        </p:nvSpPr>
        <p:spPr>
          <a:xfrm>
            <a:off x="3454250" y="4188154"/>
            <a:ext cx="410690" cy="627864"/>
          </a:xfrm>
          <a:prstGeom prst="rect">
            <a:avLst/>
          </a:prstGeom>
          <a:noFill/>
        </p:spPr>
        <p:txBody>
          <a:bodyPr wrap="none" lIns="91440" tIns="91440" rIns="91440" bIns="91440" rtlCol="0">
            <a:spAutoFit/>
          </a:bodyPr>
          <a:lstStyle/>
          <a:p>
            <a:pPr>
              <a:lnSpc>
                <a:spcPct val="90000"/>
              </a:lnSpc>
              <a:spcBef>
                <a:spcPct val="20000"/>
              </a:spcBef>
              <a:buSzPct val="90000"/>
            </a:pPr>
            <a:r>
              <a:rPr lang="en-US" sz="3200" b="1" dirty="0" smtClean="0">
                <a:solidFill>
                  <a:schemeClr val="accent1">
                    <a:alpha val="99000"/>
                  </a:schemeClr>
                </a:solidFill>
                <a:latin typeface="Consolas" pitchFamily="49" charset="0"/>
                <a:cs typeface="Consolas" pitchFamily="49" charset="0"/>
              </a:rPr>
              <a:t>T</a:t>
            </a:r>
            <a:endParaRPr lang="en-US" sz="3200" b="1" dirty="0">
              <a:solidFill>
                <a:schemeClr val="accent1">
                  <a:alpha val="99000"/>
                </a:schemeClr>
              </a:solidFill>
              <a:latin typeface="Consolas" pitchFamily="49" charset="0"/>
              <a:cs typeface="Consolas" pitchFamily="49" charset="0"/>
            </a:endParaRPr>
          </a:p>
        </p:txBody>
      </p:sp>
      <p:sp>
        <p:nvSpPr>
          <p:cNvPr id="20" name="TextBox 19"/>
          <p:cNvSpPr txBox="1"/>
          <p:nvPr/>
        </p:nvSpPr>
        <p:spPr>
          <a:xfrm>
            <a:off x="7921833" y="4241296"/>
            <a:ext cx="1766830" cy="627864"/>
          </a:xfrm>
          <a:prstGeom prst="rect">
            <a:avLst/>
          </a:prstGeom>
          <a:noFill/>
        </p:spPr>
        <p:txBody>
          <a:bodyPr wrap="none" lIns="91440" tIns="91440" rIns="91440" bIns="91440" rtlCol="0">
            <a:spAutoFit/>
          </a:bodyPr>
          <a:lstStyle/>
          <a:p>
            <a:pPr>
              <a:lnSpc>
                <a:spcPct val="90000"/>
              </a:lnSpc>
              <a:spcBef>
                <a:spcPct val="20000"/>
              </a:spcBef>
              <a:buSzPct val="90000"/>
            </a:pPr>
            <a:r>
              <a:rPr lang="en-US" sz="3200" b="1" dirty="0">
                <a:solidFill>
                  <a:schemeClr val="accent1">
                    <a:alpha val="99000"/>
                  </a:schemeClr>
                </a:solidFill>
                <a:latin typeface="Consolas" pitchFamily="49" charset="0"/>
                <a:cs typeface="Consolas" pitchFamily="49" charset="0"/>
              </a:rPr>
              <a:t>Task&lt;T&gt;</a:t>
            </a:r>
          </a:p>
        </p:txBody>
      </p:sp>
      <p:sp>
        <p:nvSpPr>
          <p:cNvPr id="21" name="TextBox 20"/>
          <p:cNvSpPr txBox="1"/>
          <p:nvPr/>
        </p:nvSpPr>
        <p:spPr>
          <a:xfrm>
            <a:off x="2219861" y="1144952"/>
            <a:ext cx="3348994" cy="627864"/>
          </a:xfrm>
          <a:prstGeom prst="rect">
            <a:avLst/>
          </a:prstGeom>
          <a:noFill/>
        </p:spPr>
        <p:txBody>
          <a:bodyPr wrap="none" lIns="91440" tIns="91440" rIns="91440" bIns="91440" rtlCol="0">
            <a:spAutoFit/>
          </a:bodyPr>
          <a:lstStyle/>
          <a:p>
            <a:pPr>
              <a:lnSpc>
                <a:spcPct val="90000"/>
              </a:lnSpc>
              <a:spcBef>
                <a:spcPct val="20000"/>
              </a:spcBef>
              <a:buSzPct val="90000"/>
            </a:pPr>
            <a:r>
              <a:rPr lang="en-US" sz="3200" b="1" dirty="0" err="1">
                <a:solidFill>
                  <a:schemeClr val="accent1">
                    <a:alpha val="99000"/>
                  </a:schemeClr>
                </a:solidFill>
                <a:latin typeface="Consolas" pitchFamily="49" charset="0"/>
                <a:cs typeface="Consolas" pitchFamily="49" charset="0"/>
              </a:rPr>
              <a:t>IEnumerable</a:t>
            </a:r>
            <a:r>
              <a:rPr lang="en-US" sz="3200" b="1" dirty="0">
                <a:solidFill>
                  <a:schemeClr val="accent1">
                    <a:alpha val="99000"/>
                  </a:schemeClr>
                </a:solidFill>
                <a:latin typeface="Consolas" pitchFamily="49" charset="0"/>
                <a:cs typeface="Consolas" pitchFamily="49" charset="0"/>
              </a:rPr>
              <a:t>&lt;T&gt;</a:t>
            </a:r>
          </a:p>
        </p:txBody>
      </p:sp>
      <p:sp>
        <p:nvSpPr>
          <p:cNvPr id="22" name="TextBox 21"/>
          <p:cNvSpPr txBox="1"/>
          <p:nvPr/>
        </p:nvSpPr>
        <p:spPr>
          <a:xfrm>
            <a:off x="7130750" y="1144952"/>
            <a:ext cx="3348994" cy="627864"/>
          </a:xfrm>
          <a:prstGeom prst="rect">
            <a:avLst/>
          </a:prstGeom>
          <a:noFill/>
        </p:spPr>
        <p:txBody>
          <a:bodyPr wrap="none" lIns="91440" tIns="91440" rIns="91440" bIns="91440" rtlCol="0">
            <a:spAutoFit/>
          </a:bodyPr>
          <a:lstStyle/>
          <a:p>
            <a:pPr>
              <a:lnSpc>
                <a:spcPct val="90000"/>
              </a:lnSpc>
              <a:spcBef>
                <a:spcPct val="20000"/>
              </a:spcBef>
              <a:buSzPct val="90000"/>
            </a:pPr>
            <a:r>
              <a:rPr lang="en-US" sz="3200" b="1" dirty="0" err="1">
                <a:solidFill>
                  <a:schemeClr val="accent1">
                    <a:alpha val="99000"/>
                  </a:schemeClr>
                </a:solidFill>
                <a:latin typeface="Consolas" pitchFamily="49" charset="0"/>
                <a:cs typeface="Consolas" pitchFamily="49" charset="0"/>
              </a:rPr>
              <a:t>IObservable</a:t>
            </a:r>
            <a:r>
              <a:rPr lang="en-US" sz="3200" b="1" dirty="0">
                <a:solidFill>
                  <a:schemeClr val="accent1">
                    <a:alpha val="99000"/>
                  </a:schemeClr>
                </a:solidFill>
                <a:latin typeface="Consolas" pitchFamily="49" charset="0"/>
                <a:cs typeface="Consolas" pitchFamily="49" charset="0"/>
              </a:rPr>
              <a:t>&lt;T&gt;</a:t>
            </a:r>
          </a:p>
        </p:txBody>
      </p:sp>
      <p:sp>
        <p:nvSpPr>
          <p:cNvPr id="23" name="TextBox 22"/>
          <p:cNvSpPr txBox="1"/>
          <p:nvPr/>
        </p:nvSpPr>
        <p:spPr>
          <a:xfrm>
            <a:off x="2802286" y="4899680"/>
            <a:ext cx="1830950" cy="738664"/>
          </a:xfrm>
          <a:prstGeom prst="rect">
            <a:avLst/>
          </a:prstGeom>
          <a:noFill/>
        </p:spPr>
        <p:txBody>
          <a:bodyPr wrap="none" lIns="91440" tIns="91440" rIns="91440" bIns="91440" rtlCol="0">
            <a:spAutoFit/>
          </a:bodyPr>
          <a:lstStyle/>
          <a:p>
            <a:pPr>
              <a:lnSpc>
                <a:spcPct val="90000"/>
              </a:lnSpc>
              <a:spcBef>
                <a:spcPct val="20000"/>
              </a:spcBef>
              <a:buSzPct val="90000"/>
            </a:pPr>
            <a:r>
              <a:rPr lang="en-US" dirty="0" err="1">
                <a:solidFill>
                  <a:srgbClr val="0070C0">
                    <a:alpha val="99000"/>
                  </a:srgbClr>
                </a:solidFill>
                <a:latin typeface="Consolas" pitchFamily="49" charset="0"/>
                <a:cs typeface="Consolas" pitchFamily="49" charset="0"/>
              </a:rPr>
              <a:t>var</a:t>
            </a:r>
            <a:r>
              <a:rPr lang="en-US" dirty="0">
                <a:solidFill>
                  <a:srgbClr val="0070C0">
                    <a:alpha val="99000"/>
                  </a:srgbClr>
                </a:solidFill>
                <a:latin typeface="Consolas" pitchFamily="49" charset="0"/>
                <a:cs typeface="Consolas" pitchFamily="49" charset="0"/>
              </a:rPr>
              <a:t> </a:t>
            </a:r>
            <a:r>
              <a:rPr lang="en-US" dirty="0">
                <a:solidFill>
                  <a:schemeClr val="tx1">
                    <a:alpha val="99000"/>
                  </a:schemeClr>
                </a:solidFill>
                <a:latin typeface="Consolas" pitchFamily="49" charset="0"/>
                <a:cs typeface="Consolas" pitchFamily="49" charset="0"/>
              </a:rPr>
              <a:t>y = f(x)</a:t>
            </a:r>
            <a:r>
              <a:rPr lang="en-US" dirty="0">
                <a:solidFill>
                  <a:srgbClr val="0070C0">
                    <a:alpha val="99000"/>
                  </a:srgbClr>
                </a:solidFill>
                <a:latin typeface="Consolas" pitchFamily="49" charset="0"/>
                <a:cs typeface="Consolas" pitchFamily="49" charset="0"/>
              </a:rPr>
              <a:t>;</a:t>
            </a:r>
          </a:p>
          <a:p>
            <a:pPr>
              <a:lnSpc>
                <a:spcPct val="90000"/>
              </a:lnSpc>
              <a:spcBef>
                <a:spcPct val="20000"/>
              </a:spcBef>
              <a:buSzPct val="90000"/>
            </a:pPr>
            <a:r>
              <a:rPr lang="en-US" dirty="0" err="1">
                <a:solidFill>
                  <a:srgbClr val="0070C0">
                    <a:alpha val="99000"/>
                  </a:srgbClr>
                </a:solidFill>
                <a:latin typeface="Consolas" pitchFamily="49" charset="0"/>
                <a:cs typeface="Consolas" pitchFamily="49" charset="0"/>
              </a:rPr>
              <a:t>var</a:t>
            </a:r>
            <a:r>
              <a:rPr lang="en-US" dirty="0">
                <a:solidFill>
                  <a:srgbClr val="0070C0">
                    <a:alpha val="99000"/>
                  </a:srgbClr>
                </a:solidFill>
                <a:latin typeface="Consolas" pitchFamily="49" charset="0"/>
                <a:cs typeface="Consolas" pitchFamily="49" charset="0"/>
              </a:rPr>
              <a:t> </a:t>
            </a:r>
            <a:r>
              <a:rPr lang="en-US" dirty="0">
                <a:solidFill>
                  <a:schemeClr val="tx1">
                    <a:alpha val="99000"/>
                  </a:schemeClr>
                </a:solidFill>
                <a:latin typeface="Consolas" pitchFamily="49" charset="0"/>
                <a:cs typeface="Consolas" pitchFamily="49" charset="0"/>
              </a:rPr>
              <a:t>z = g(y)</a:t>
            </a:r>
            <a:r>
              <a:rPr lang="en-US" dirty="0">
                <a:solidFill>
                  <a:srgbClr val="0070C0">
                    <a:alpha val="99000"/>
                  </a:srgbClr>
                </a:solidFill>
                <a:latin typeface="Consolas" pitchFamily="49" charset="0"/>
                <a:cs typeface="Consolas" pitchFamily="49" charset="0"/>
              </a:rPr>
              <a:t>;</a:t>
            </a:r>
          </a:p>
        </p:txBody>
      </p:sp>
      <p:sp>
        <p:nvSpPr>
          <p:cNvPr id="24" name="TextBox 23"/>
          <p:cNvSpPr txBox="1"/>
          <p:nvPr/>
        </p:nvSpPr>
        <p:spPr>
          <a:xfrm>
            <a:off x="7193268" y="4867308"/>
            <a:ext cx="3223959" cy="738664"/>
          </a:xfrm>
          <a:prstGeom prst="rect">
            <a:avLst/>
          </a:prstGeom>
          <a:noFill/>
        </p:spPr>
        <p:txBody>
          <a:bodyPr wrap="none" lIns="91440" tIns="91440" rIns="91440" bIns="91440" rtlCol="0">
            <a:spAutoFit/>
          </a:bodyPr>
          <a:lstStyle/>
          <a:p>
            <a:pPr>
              <a:lnSpc>
                <a:spcPct val="90000"/>
              </a:lnSpc>
              <a:spcBef>
                <a:spcPct val="20000"/>
              </a:spcBef>
              <a:buSzPct val="90000"/>
            </a:pPr>
            <a:r>
              <a:rPr lang="en-US" dirty="0" err="1">
                <a:solidFill>
                  <a:srgbClr val="0070C0">
                    <a:alpha val="99000"/>
                  </a:srgbClr>
                </a:solidFill>
                <a:latin typeface="Consolas" pitchFamily="49" charset="0"/>
                <a:cs typeface="Consolas" pitchFamily="49" charset="0"/>
              </a:rPr>
              <a:t>var</a:t>
            </a:r>
            <a:r>
              <a:rPr lang="en-US" dirty="0">
                <a:solidFill>
                  <a:srgbClr val="0070C0">
                    <a:alpha val="99000"/>
                  </a:srgbClr>
                </a:solidFill>
                <a:latin typeface="Consolas" pitchFamily="49" charset="0"/>
                <a:cs typeface="Consolas" pitchFamily="49" charset="0"/>
              </a:rPr>
              <a:t> </a:t>
            </a:r>
            <a:r>
              <a:rPr lang="en-US" dirty="0">
                <a:solidFill>
                  <a:schemeClr val="tx1">
                    <a:alpha val="99000"/>
                  </a:schemeClr>
                </a:solidFill>
                <a:latin typeface="Consolas" pitchFamily="49" charset="0"/>
                <a:cs typeface="Consolas" pitchFamily="49" charset="0"/>
              </a:rPr>
              <a:t>y = </a:t>
            </a:r>
            <a:r>
              <a:rPr lang="en-US" dirty="0">
                <a:solidFill>
                  <a:srgbClr val="0070C0">
                    <a:alpha val="99000"/>
                  </a:srgbClr>
                </a:solidFill>
                <a:latin typeface="Consolas" pitchFamily="49" charset="0"/>
                <a:cs typeface="Consolas" pitchFamily="49" charset="0"/>
              </a:rPr>
              <a:t>await </a:t>
            </a:r>
            <a:r>
              <a:rPr lang="en-US" dirty="0" err="1">
                <a:solidFill>
                  <a:schemeClr val="tx1">
                    <a:alpha val="99000"/>
                  </a:schemeClr>
                </a:solidFill>
                <a:latin typeface="Consolas" pitchFamily="49" charset="0"/>
                <a:cs typeface="Consolas" pitchFamily="49" charset="0"/>
              </a:rPr>
              <a:t>fAsync</a:t>
            </a:r>
            <a:r>
              <a:rPr lang="en-US" dirty="0">
                <a:solidFill>
                  <a:schemeClr val="tx1">
                    <a:alpha val="99000"/>
                  </a:schemeClr>
                </a:solidFill>
                <a:latin typeface="Consolas" pitchFamily="49" charset="0"/>
                <a:cs typeface="Consolas" pitchFamily="49" charset="0"/>
              </a:rPr>
              <a:t>(x)</a:t>
            </a:r>
            <a:r>
              <a:rPr lang="en-US" dirty="0">
                <a:solidFill>
                  <a:srgbClr val="0070C0">
                    <a:alpha val="99000"/>
                  </a:srgbClr>
                </a:solidFill>
                <a:latin typeface="Consolas" pitchFamily="49" charset="0"/>
                <a:cs typeface="Consolas" pitchFamily="49" charset="0"/>
              </a:rPr>
              <a:t>;</a:t>
            </a:r>
          </a:p>
          <a:p>
            <a:pPr>
              <a:lnSpc>
                <a:spcPct val="90000"/>
              </a:lnSpc>
              <a:spcBef>
                <a:spcPct val="20000"/>
              </a:spcBef>
              <a:buSzPct val="90000"/>
            </a:pPr>
            <a:r>
              <a:rPr lang="en-US" dirty="0" err="1">
                <a:solidFill>
                  <a:srgbClr val="0070C0">
                    <a:alpha val="99000"/>
                  </a:srgbClr>
                </a:solidFill>
                <a:latin typeface="Consolas" pitchFamily="49" charset="0"/>
                <a:cs typeface="Consolas" pitchFamily="49" charset="0"/>
              </a:rPr>
              <a:t>var</a:t>
            </a:r>
            <a:r>
              <a:rPr lang="en-US" dirty="0">
                <a:solidFill>
                  <a:srgbClr val="0070C0">
                    <a:alpha val="99000"/>
                  </a:srgbClr>
                </a:solidFill>
                <a:latin typeface="Consolas" pitchFamily="49" charset="0"/>
                <a:cs typeface="Consolas" pitchFamily="49" charset="0"/>
              </a:rPr>
              <a:t> </a:t>
            </a:r>
            <a:r>
              <a:rPr lang="en-US" dirty="0">
                <a:solidFill>
                  <a:schemeClr val="tx1">
                    <a:alpha val="99000"/>
                  </a:schemeClr>
                </a:solidFill>
                <a:latin typeface="Consolas" pitchFamily="49" charset="0"/>
                <a:cs typeface="Consolas" pitchFamily="49" charset="0"/>
              </a:rPr>
              <a:t>z = </a:t>
            </a:r>
            <a:r>
              <a:rPr lang="en-US" dirty="0">
                <a:solidFill>
                  <a:srgbClr val="0070C0">
                    <a:alpha val="99000"/>
                  </a:srgbClr>
                </a:solidFill>
                <a:latin typeface="Consolas" pitchFamily="49" charset="0"/>
                <a:cs typeface="Consolas" pitchFamily="49" charset="0"/>
              </a:rPr>
              <a:t>await </a:t>
            </a:r>
            <a:r>
              <a:rPr lang="en-US" dirty="0" err="1">
                <a:solidFill>
                  <a:schemeClr val="tx1">
                    <a:alpha val="99000"/>
                  </a:schemeClr>
                </a:solidFill>
                <a:latin typeface="Consolas" pitchFamily="49" charset="0"/>
                <a:cs typeface="Consolas" pitchFamily="49" charset="0"/>
              </a:rPr>
              <a:t>gAsync</a:t>
            </a:r>
            <a:r>
              <a:rPr lang="en-US" dirty="0">
                <a:solidFill>
                  <a:schemeClr val="tx1">
                    <a:alpha val="99000"/>
                  </a:schemeClr>
                </a:solidFill>
                <a:latin typeface="Consolas" pitchFamily="49" charset="0"/>
                <a:cs typeface="Consolas" pitchFamily="49" charset="0"/>
              </a:rPr>
              <a:t>(y)</a:t>
            </a:r>
            <a:r>
              <a:rPr lang="en-US" dirty="0">
                <a:solidFill>
                  <a:srgbClr val="0070C0">
                    <a:alpha val="99000"/>
                  </a:srgbClr>
                </a:solidFill>
                <a:latin typeface="Consolas" pitchFamily="49" charset="0"/>
                <a:cs typeface="Consolas" pitchFamily="49" charset="0"/>
              </a:rPr>
              <a:t>;</a:t>
            </a:r>
          </a:p>
        </p:txBody>
      </p:sp>
      <p:sp>
        <p:nvSpPr>
          <p:cNvPr id="26" name="TextBox 25"/>
          <p:cNvSpPr txBox="1"/>
          <p:nvPr/>
        </p:nvSpPr>
        <p:spPr>
          <a:xfrm>
            <a:off x="1788851" y="1772816"/>
            <a:ext cx="4211013" cy="2094804"/>
          </a:xfrm>
          <a:prstGeom prst="rect">
            <a:avLst/>
          </a:prstGeom>
          <a:noFill/>
        </p:spPr>
        <p:txBody>
          <a:bodyPr wrap="square" lIns="91440" tIns="91440" rIns="91440" bIns="91440" rtlCol="0">
            <a:spAutoFit/>
          </a:bodyPr>
          <a:lstStyle/>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res = </a:t>
            </a: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stocks</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r>
              <a:rPr lang="en-US" dirty="0">
                <a:solidFill>
                  <a:srgbClr val="0070C0"/>
                </a:solidFill>
                <a:latin typeface="Consolas" panose="020B0609020204030204" pitchFamily="49" charset="0"/>
                <a:ea typeface="Times New Roman" panose="02020603050405020304" pitchFamily="18" charset="0"/>
                <a:cs typeface="Times New Roman" panose="02020603050405020304" pitchFamily="18" charset="0"/>
              </a:rPr>
              <a:t>Filter</a:t>
            </a: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(q =&gt; </a:t>
            </a:r>
            <a:r>
              <a:rPr lang="en-US"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q.Symbol</a:t>
            </a: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 </a:t>
            </a:r>
            <a:r>
              <a:rPr lang="en-US" dirty="0">
                <a:solidFill>
                  <a:srgbClr val="A31515"/>
                </a:solidFill>
                <a:latin typeface="Consolas" panose="020B0609020204030204" pitchFamily="49" charset="0"/>
                <a:ea typeface="Times New Roman" panose="02020603050405020304" pitchFamily="18" charset="0"/>
                <a:cs typeface="Times New Roman" panose="02020603050405020304" pitchFamily="18" charset="0"/>
              </a:rPr>
              <a:t>"FB"</a:t>
            </a: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r>
              <a:rPr lang="en-US" dirty="0">
                <a:solidFill>
                  <a:srgbClr val="0070C0"/>
                </a:solidFill>
                <a:latin typeface="Consolas" panose="020B0609020204030204" pitchFamily="49" charset="0"/>
                <a:ea typeface="Times New Roman" panose="02020603050405020304" pitchFamily="18" charset="0"/>
                <a:cs typeface="Times New Roman" panose="02020603050405020304" pitchFamily="18" charset="0"/>
              </a:rPr>
              <a:t>Map</a:t>
            </a: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(q =&gt; </a:t>
            </a:r>
            <a:r>
              <a:rPr lang="en-US"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q.Quote</a:t>
            </a: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700" dirty="0">
              <a:solidFill>
                <a:schemeClr val="tx1">
                  <a:alpha val="99000"/>
                </a:schemeClr>
              </a:solidFill>
              <a:latin typeface="Consolas" pitchFamily="49" charset="0"/>
              <a:cs typeface="Consolas" pitchFamily="49" charset="0"/>
            </a:endParaRPr>
          </a:p>
          <a:p>
            <a:pPr>
              <a:lnSpc>
                <a:spcPct val="90000"/>
              </a:lnSpc>
              <a:spcBef>
                <a:spcPct val="20000"/>
              </a:spcBef>
              <a:buSzPct val="90000"/>
            </a:pPr>
            <a:r>
              <a:rPr lang="en-US" dirty="0" err="1">
                <a:solidFill>
                  <a:srgbClr val="0070C0"/>
                </a:solidFill>
                <a:latin typeface="Consolas" pitchFamily="49" charset="0"/>
                <a:cs typeface="Consolas" pitchFamily="49" charset="0"/>
              </a:rPr>
              <a:t>foreach</a:t>
            </a:r>
            <a:r>
              <a:rPr lang="en-US" dirty="0">
                <a:solidFill>
                  <a:srgbClr val="0070C0"/>
                </a:solidFill>
                <a:latin typeface="Consolas" pitchFamily="49" charset="0"/>
                <a:cs typeface="Consolas" pitchFamily="49" charset="0"/>
              </a:rPr>
              <a:t> </a:t>
            </a:r>
            <a:r>
              <a:rPr lang="en-US" dirty="0">
                <a:solidFill>
                  <a:schemeClr val="tx1">
                    <a:alpha val="99000"/>
                  </a:schemeClr>
                </a:solidFill>
                <a:latin typeface="Consolas" pitchFamily="49" charset="0"/>
                <a:cs typeface="Consolas" pitchFamily="49" charset="0"/>
              </a:rPr>
              <a:t>(</a:t>
            </a:r>
            <a:r>
              <a:rPr lang="en-US" dirty="0" err="1">
                <a:solidFill>
                  <a:srgbClr val="0070C0"/>
                </a:solidFill>
                <a:latin typeface="Consolas" pitchFamily="49" charset="0"/>
                <a:cs typeface="Consolas" pitchFamily="49" charset="0"/>
              </a:rPr>
              <a:t>var</a:t>
            </a:r>
            <a:r>
              <a:rPr lang="en-US" dirty="0">
                <a:solidFill>
                  <a:schemeClr val="tx1">
                    <a:alpha val="99000"/>
                  </a:schemeClr>
                </a:solidFill>
                <a:latin typeface="Consolas" pitchFamily="49" charset="0"/>
                <a:cs typeface="Consolas" pitchFamily="49" charset="0"/>
              </a:rPr>
              <a:t> x </a:t>
            </a:r>
            <a:r>
              <a:rPr lang="en-US" dirty="0">
                <a:solidFill>
                  <a:srgbClr val="0070C0"/>
                </a:solidFill>
                <a:latin typeface="Consolas" pitchFamily="49" charset="0"/>
                <a:cs typeface="Consolas" pitchFamily="49" charset="0"/>
              </a:rPr>
              <a:t>in</a:t>
            </a:r>
            <a:r>
              <a:rPr lang="en-US" dirty="0">
                <a:solidFill>
                  <a:schemeClr val="tx1">
                    <a:alpha val="99000"/>
                  </a:schemeClr>
                </a:solidFill>
                <a:latin typeface="Consolas" pitchFamily="49" charset="0"/>
                <a:cs typeface="Consolas" pitchFamily="49" charset="0"/>
              </a:rPr>
              <a:t> res)</a:t>
            </a:r>
          </a:p>
          <a:p>
            <a:pPr>
              <a:lnSpc>
                <a:spcPct val="90000"/>
              </a:lnSpc>
              <a:spcBef>
                <a:spcPct val="20000"/>
              </a:spcBef>
              <a:buSzPct val="90000"/>
            </a:pPr>
            <a:r>
              <a:rPr lang="en-US" dirty="0">
                <a:solidFill>
                  <a:schemeClr val="tx1">
                    <a:alpha val="99000"/>
                  </a:schemeClr>
                </a:solidFill>
                <a:latin typeface="Consolas" pitchFamily="49" charset="0"/>
                <a:cs typeface="Consolas" pitchFamily="49" charset="0"/>
              </a:rPr>
              <a:t> </a:t>
            </a:r>
            <a:r>
              <a:rPr lang="en-US" dirty="0" smtClean="0">
                <a:solidFill>
                  <a:schemeClr val="tx1">
                    <a:alpha val="99000"/>
                  </a:schemeClr>
                </a:solidFill>
                <a:latin typeface="Consolas" pitchFamily="49" charset="0"/>
                <a:cs typeface="Consolas" pitchFamily="49" charset="0"/>
              </a:rPr>
              <a:t> </a:t>
            </a:r>
            <a:r>
              <a:rPr lang="en-US" sz="1400" dirty="0">
                <a:solidFill>
                  <a:schemeClr val="tx1">
                    <a:alpha val="99000"/>
                  </a:schemeClr>
                </a:solidFill>
                <a:latin typeface="Consolas" pitchFamily="49" charset="0"/>
                <a:cs typeface="Consolas" pitchFamily="49" charset="0"/>
              </a:rPr>
              <a:t>... </a:t>
            </a:r>
            <a:endParaRPr lang="en-US" dirty="0">
              <a:solidFill>
                <a:schemeClr val="tx1">
                  <a:alpha val="99000"/>
                </a:schemeClr>
              </a:solidFill>
              <a:latin typeface="Consolas" pitchFamily="49" charset="0"/>
              <a:cs typeface="Consolas" pitchFamily="49" charset="0"/>
            </a:endParaRPr>
          </a:p>
        </p:txBody>
      </p:sp>
      <p:sp>
        <p:nvSpPr>
          <p:cNvPr id="27" name="TextBox 26"/>
          <p:cNvSpPr txBox="1"/>
          <p:nvPr/>
        </p:nvSpPr>
        <p:spPr>
          <a:xfrm>
            <a:off x="6962613" y="1769610"/>
            <a:ext cx="4237057" cy="2098010"/>
          </a:xfrm>
          <a:prstGeom prst="rect">
            <a:avLst/>
          </a:prstGeom>
          <a:noFill/>
        </p:spPr>
        <p:txBody>
          <a:bodyPr wrap="none" lIns="91440" tIns="91440" rIns="91440" bIns="91440" rtlCol="0">
            <a:spAutoFit/>
          </a:bodyPr>
          <a:lstStyle/>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res = </a:t>
            </a: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stocks</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dirty="0">
                <a:solidFill>
                  <a:srgbClr val="0070C0"/>
                </a:solidFill>
                <a:latin typeface="Consolas" panose="020B0609020204030204" pitchFamily="49" charset="0"/>
                <a:ea typeface="Times New Roman" panose="02020603050405020304" pitchFamily="18" charset="0"/>
                <a:cs typeface="Times New Roman" panose="02020603050405020304" pitchFamily="18" charset="0"/>
              </a:rPr>
              <a:t>Filter</a:t>
            </a: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(q =&gt; </a:t>
            </a:r>
            <a:r>
              <a:rPr lang="en-US"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q.Symbol</a:t>
            </a: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 </a:t>
            </a:r>
            <a:r>
              <a:rPr lang="en-US" dirty="0">
                <a:solidFill>
                  <a:srgbClr val="A31515"/>
                </a:solidFill>
                <a:latin typeface="Consolas" panose="020B0609020204030204" pitchFamily="49" charset="0"/>
                <a:ea typeface="Times New Roman" panose="02020603050405020304" pitchFamily="18" charset="0"/>
                <a:cs typeface="Times New Roman" panose="02020603050405020304" pitchFamily="18" charset="0"/>
              </a:rPr>
              <a:t>"FB"</a:t>
            </a: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dirty="0">
                <a:solidFill>
                  <a:srgbClr val="0070C0"/>
                </a:solidFill>
                <a:latin typeface="Consolas" panose="020B0609020204030204" pitchFamily="49" charset="0"/>
                <a:ea typeface="Times New Roman" panose="02020603050405020304" pitchFamily="18" charset="0"/>
                <a:cs typeface="Times New Roman" panose="02020603050405020304" pitchFamily="18" charset="0"/>
              </a:rPr>
              <a:t>Map</a:t>
            </a: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(q =&gt; </a:t>
            </a:r>
            <a:r>
              <a:rPr lang="en-US"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q.Quote</a:t>
            </a: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90000"/>
              </a:lnSpc>
              <a:spcBef>
                <a:spcPct val="20000"/>
              </a:spcBef>
              <a:buSzPct val="90000"/>
            </a:pPr>
            <a:endParaRPr lang="en-US" sz="700" dirty="0" smtClean="0">
              <a:solidFill>
                <a:schemeClr val="tx1">
                  <a:alpha val="99000"/>
                </a:schemeClr>
              </a:solidFill>
              <a:latin typeface="Consolas" pitchFamily="49" charset="0"/>
              <a:cs typeface="Consolas" pitchFamily="49" charset="0"/>
            </a:endParaRPr>
          </a:p>
          <a:p>
            <a:pPr>
              <a:lnSpc>
                <a:spcPct val="90000"/>
              </a:lnSpc>
              <a:spcBef>
                <a:spcPct val="20000"/>
              </a:spcBef>
              <a:buSzPct val="90000"/>
            </a:pPr>
            <a:r>
              <a:rPr lang="en-US" dirty="0" err="1" smtClean="0">
                <a:solidFill>
                  <a:schemeClr val="tx1">
                    <a:alpha val="99000"/>
                  </a:schemeClr>
                </a:solidFill>
                <a:latin typeface="Consolas" pitchFamily="49" charset="0"/>
                <a:cs typeface="Consolas" pitchFamily="49" charset="0"/>
              </a:rPr>
              <a:t>res.Subscribe</a:t>
            </a:r>
            <a:r>
              <a:rPr lang="en-US" dirty="0" smtClean="0">
                <a:solidFill>
                  <a:schemeClr val="tx1">
                    <a:alpha val="99000"/>
                  </a:schemeClr>
                </a:solidFill>
                <a:latin typeface="Consolas" pitchFamily="49" charset="0"/>
                <a:cs typeface="Consolas" pitchFamily="49" charset="0"/>
              </a:rPr>
              <a:t>(x =&gt;</a:t>
            </a:r>
          </a:p>
          <a:p>
            <a:pPr>
              <a:lnSpc>
                <a:spcPct val="90000"/>
              </a:lnSpc>
              <a:spcBef>
                <a:spcPct val="20000"/>
              </a:spcBef>
              <a:buSzPct val="90000"/>
            </a:pPr>
            <a:r>
              <a:rPr lang="en-US" dirty="0" smtClean="0">
                <a:solidFill>
                  <a:schemeClr val="tx1">
                    <a:alpha val="99000"/>
                  </a:schemeClr>
                </a:solidFill>
                <a:latin typeface="Consolas" pitchFamily="49" charset="0"/>
                <a:cs typeface="Consolas" pitchFamily="49" charset="0"/>
              </a:rPr>
              <a:t>  </a:t>
            </a:r>
            <a:r>
              <a:rPr lang="en-US" sz="1600" dirty="0">
                <a:solidFill>
                  <a:schemeClr val="tx1">
                    <a:alpha val="99000"/>
                  </a:schemeClr>
                </a:solidFill>
                <a:latin typeface="Consolas" pitchFamily="49" charset="0"/>
                <a:cs typeface="Consolas" pitchFamily="49" charset="0"/>
              </a:rPr>
              <a:t>...</a:t>
            </a:r>
            <a:endParaRPr lang="en-US" dirty="0">
              <a:solidFill>
                <a:schemeClr val="tx1">
                  <a:alpha val="99000"/>
                </a:schemeClr>
              </a:solidFill>
              <a:latin typeface="Consolas" pitchFamily="49" charset="0"/>
              <a:cs typeface="Consolas" pitchFamily="49" charset="0"/>
            </a:endParaRPr>
          </a:p>
        </p:txBody>
      </p:sp>
    </p:spTree>
    <p:extLst>
      <p:ext uri="{BB962C8B-B14F-4D97-AF65-F5344CB8AC3E}">
        <p14:creationId xmlns:p14="http://schemas.microsoft.com/office/powerpoint/2010/main" val="2408176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8"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P spid="24" grpId="0"/>
      <p:bldP spid="26" grpId="0"/>
      <p:bldP spid="2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Callback Hell</a:t>
            </a:r>
            <a:endParaRPr lang="en-US" dirty="0"/>
          </a:p>
        </p:txBody>
      </p:sp>
      <p:sp>
        <p:nvSpPr>
          <p:cNvPr id="3" name="Content Placeholder 2"/>
          <p:cNvSpPr>
            <a:spLocks noGrp="1"/>
          </p:cNvSpPr>
          <p:nvPr>
            <p:ph idx="1"/>
          </p:nvPr>
        </p:nvSpPr>
        <p:spPr/>
        <p:txBody>
          <a:bodyPr>
            <a:noAutofit/>
          </a:bodyPr>
          <a:lstStyle/>
          <a:p>
            <a:pPr marL="45720" indent="0">
              <a:buNone/>
            </a:pPr>
            <a:r>
              <a:rPr lang="en-US" sz="1400" b="1" dirty="0">
                <a:solidFill>
                  <a:srgbClr val="0070C0"/>
                </a:solidFill>
                <a:latin typeface="Consolas"/>
                <a:cs typeface="Consolas"/>
              </a:rPr>
              <a:t>f</a:t>
            </a:r>
            <a:r>
              <a:rPr lang="en-US" sz="1400" b="1" dirty="0" smtClean="0">
                <a:solidFill>
                  <a:srgbClr val="0070C0"/>
                </a:solidFill>
                <a:latin typeface="Consolas"/>
                <a:cs typeface="Consolas"/>
              </a:rPr>
              <a:t>unction</a:t>
            </a:r>
            <a:r>
              <a:rPr lang="en-US" sz="1400" b="1" dirty="0" smtClean="0">
                <a:solidFill>
                  <a:schemeClr val="tx1"/>
                </a:solidFill>
                <a:latin typeface="Consolas"/>
                <a:cs typeface="Consolas"/>
              </a:rPr>
              <a:t> play(</a:t>
            </a:r>
            <a:r>
              <a:rPr lang="en-US" sz="1400" b="1" dirty="0" err="1" smtClean="0">
                <a:solidFill>
                  <a:schemeClr val="tx1"/>
                </a:solidFill>
                <a:latin typeface="Consolas"/>
                <a:cs typeface="Consolas"/>
              </a:rPr>
              <a:t>movieId</a:t>
            </a:r>
            <a:r>
              <a:rPr lang="en-US" sz="1400" b="1" dirty="0" smtClean="0">
                <a:solidFill>
                  <a:schemeClr val="tx1"/>
                </a:solidFill>
                <a:latin typeface="Consolas"/>
                <a:cs typeface="Consolas"/>
              </a:rPr>
              <a:t>, callback) {</a:t>
            </a:r>
          </a:p>
          <a:p>
            <a:pPr marL="45720" indent="0">
              <a:buNone/>
            </a:pPr>
            <a:r>
              <a:rPr lang="en-US" sz="1400" b="1" dirty="0" smtClean="0">
                <a:solidFill>
                  <a:schemeClr val="tx1"/>
                </a:solidFill>
                <a:latin typeface="Consolas"/>
                <a:cs typeface="Consolas"/>
              </a:rPr>
              <a:t>    </a:t>
            </a:r>
            <a:r>
              <a:rPr lang="en-US" sz="1400" b="1" dirty="0" err="1" smtClean="0">
                <a:solidFill>
                  <a:srgbClr val="0070C0"/>
                </a:solidFill>
                <a:latin typeface="Consolas"/>
                <a:cs typeface="Consolas"/>
              </a:rPr>
              <a:t>var</a:t>
            </a:r>
            <a:r>
              <a:rPr lang="en-US" sz="1400" b="1" dirty="0" smtClean="0">
                <a:solidFill>
                  <a:srgbClr val="0070C0"/>
                </a:solidFill>
                <a:latin typeface="Consolas"/>
                <a:cs typeface="Consolas"/>
              </a:rPr>
              <a:t> </a:t>
            </a:r>
            <a:r>
              <a:rPr lang="en-US" sz="1400" b="1" dirty="0" err="1" smtClean="0">
                <a:solidFill>
                  <a:schemeClr val="tx1"/>
                </a:solidFill>
                <a:latin typeface="Consolas"/>
                <a:cs typeface="Consolas"/>
              </a:rPr>
              <a:t>movieTicket</a:t>
            </a:r>
            <a:r>
              <a:rPr lang="en-US" sz="1400" b="1" dirty="0" smtClean="0">
                <a:solidFill>
                  <a:schemeClr val="tx1"/>
                </a:solidFill>
                <a:latin typeface="Consolas"/>
                <a:cs typeface="Consolas"/>
              </a:rPr>
              <a:t>, </a:t>
            </a:r>
            <a:r>
              <a:rPr lang="en-US" sz="1400" b="1" dirty="0" err="1" smtClean="0">
                <a:solidFill>
                  <a:schemeClr val="tx1"/>
                </a:solidFill>
                <a:latin typeface="Consolas"/>
                <a:cs typeface="Consolas"/>
              </a:rPr>
              <a:t>playError</a:t>
            </a:r>
            <a:r>
              <a:rPr lang="en-US" sz="1400" b="1" dirty="0">
                <a:solidFill>
                  <a:schemeClr val="tx1"/>
                </a:solidFill>
                <a:latin typeface="Consolas"/>
                <a:cs typeface="Consolas"/>
              </a:rPr>
              <a:t>,</a:t>
            </a:r>
            <a:endParaRPr lang="en-US" sz="1400" b="1" dirty="0" smtClean="0">
              <a:solidFill>
                <a:schemeClr val="tx1"/>
              </a:solidFill>
              <a:latin typeface="Consolas"/>
              <a:cs typeface="Consolas"/>
            </a:endParaRPr>
          </a:p>
          <a:p>
            <a:pPr marL="45720" indent="0">
              <a:buNone/>
            </a:pPr>
            <a:r>
              <a:rPr lang="en-US" sz="1400" b="1" dirty="0" smtClean="0">
                <a:solidFill>
                  <a:schemeClr val="tx1"/>
                </a:solidFill>
                <a:latin typeface="Consolas"/>
                <a:cs typeface="Consolas"/>
              </a:rPr>
              <a:t>        </a:t>
            </a:r>
            <a:r>
              <a:rPr lang="en-US" sz="1400" b="1" dirty="0" err="1" smtClean="0">
                <a:solidFill>
                  <a:schemeClr val="tx1"/>
                </a:solidFill>
                <a:latin typeface="Consolas"/>
                <a:cs typeface="Consolas"/>
              </a:rPr>
              <a:t>tryFinish</a:t>
            </a:r>
            <a:r>
              <a:rPr lang="en-US" sz="1400" b="1" dirty="0" smtClean="0">
                <a:solidFill>
                  <a:schemeClr val="tx1"/>
                </a:solidFill>
                <a:latin typeface="Consolas"/>
                <a:cs typeface="Consolas"/>
              </a:rPr>
              <a:t> = </a:t>
            </a:r>
            <a:r>
              <a:rPr lang="en-US" sz="1400" b="1" dirty="0" smtClean="0">
                <a:solidFill>
                  <a:srgbClr val="0070C0"/>
                </a:solidFill>
                <a:latin typeface="Consolas"/>
                <a:cs typeface="Consolas"/>
              </a:rPr>
              <a:t>function</a:t>
            </a:r>
            <a:r>
              <a:rPr lang="en-US" sz="1400" b="1" dirty="0" smtClean="0">
                <a:solidFill>
                  <a:schemeClr val="tx1"/>
                </a:solidFill>
                <a:latin typeface="Consolas"/>
                <a:cs typeface="Consolas"/>
              </a:rPr>
              <a:t> () {</a:t>
            </a:r>
          </a:p>
          <a:p>
            <a:pPr marL="45720" indent="0">
              <a:buNone/>
            </a:pPr>
            <a:r>
              <a:rPr lang="en-US" sz="1400" b="1" dirty="0" smtClean="0">
                <a:solidFill>
                  <a:schemeClr val="tx1"/>
                </a:solidFill>
                <a:latin typeface="Consolas"/>
                <a:cs typeface="Consolas"/>
              </a:rPr>
              <a:t>            </a:t>
            </a:r>
            <a:r>
              <a:rPr lang="en-US" sz="1400" b="1" dirty="0" smtClean="0">
                <a:solidFill>
                  <a:srgbClr val="0070C0"/>
                </a:solidFill>
                <a:latin typeface="Consolas"/>
                <a:cs typeface="Consolas"/>
              </a:rPr>
              <a:t>if</a:t>
            </a:r>
            <a:r>
              <a:rPr lang="en-US" sz="1400" b="1" dirty="0" smtClean="0">
                <a:solidFill>
                  <a:schemeClr val="tx1"/>
                </a:solidFill>
                <a:latin typeface="Consolas"/>
                <a:cs typeface="Consolas"/>
              </a:rPr>
              <a:t> (</a:t>
            </a:r>
            <a:r>
              <a:rPr lang="en-US" sz="1400" b="1" dirty="0" err="1" smtClean="0">
                <a:solidFill>
                  <a:schemeClr val="tx1"/>
                </a:solidFill>
                <a:latin typeface="Consolas"/>
                <a:cs typeface="Consolas"/>
              </a:rPr>
              <a:t>playError</a:t>
            </a:r>
            <a:r>
              <a:rPr lang="en-US" sz="1400" b="1" dirty="0" smtClean="0">
                <a:solidFill>
                  <a:schemeClr val="tx1"/>
                </a:solidFill>
                <a:latin typeface="Consolas"/>
                <a:cs typeface="Consolas"/>
              </a:rPr>
              <a:t>) {</a:t>
            </a:r>
          </a:p>
          <a:p>
            <a:pPr marL="45720" indent="0">
              <a:buNone/>
            </a:pPr>
            <a:r>
              <a:rPr lang="en-US" sz="1400" b="1" dirty="0">
                <a:solidFill>
                  <a:schemeClr val="tx1"/>
                </a:solidFill>
                <a:latin typeface="Consolas"/>
                <a:cs typeface="Consolas"/>
              </a:rPr>
              <a:t> </a:t>
            </a:r>
            <a:r>
              <a:rPr lang="en-US" sz="1400" b="1" dirty="0" smtClean="0">
                <a:solidFill>
                  <a:schemeClr val="tx1"/>
                </a:solidFill>
                <a:latin typeface="Consolas"/>
                <a:cs typeface="Consolas"/>
              </a:rPr>
              <a:t>                callback(null, </a:t>
            </a:r>
            <a:r>
              <a:rPr lang="en-US" sz="1400" b="1" dirty="0" err="1" smtClean="0">
                <a:solidFill>
                  <a:schemeClr val="tx1"/>
                </a:solidFill>
                <a:latin typeface="Consolas"/>
                <a:cs typeface="Consolas"/>
              </a:rPr>
              <a:t>playError</a:t>
            </a:r>
            <a:r>
              <a:rPr lang="en-US" sz="1400" b="1" dirty="0" smtClean="0">
                <a:solidFill>
                  <a:schemeClr val="tx1"/>
                </a:solidFill>
                <a:latin typeface="Consolas"/>
                <a:cs typeface="Consolas"/>
              </a:rPr>
              <a:t>);</a:t>
            </a:r>
          </a:p>
          <a:p>
            <a:pPr marL="45720" indent="0">
              <a:buNone/>
            </a:pPr>
            <a:r>
              <a:rPr lang="en-US" sz="1400" b="1" dirty="0">
                <a:solidFill>
                  <a:schemeClr val="tx1"/>
                </a:solidFill>
                <a:latin typeface="Consolas"/>
                <a:cs typeface="Consolas"/>
              </a:rPr>
              <a:t> </a:t>
            </a:r>
            <a:r>
              <a:rPr lang="en-US" sz="1400" b="1" dirty="0" smtClean="0">
                <a:solidFill>
                  <a:schemeClr val="tx1"/>
                </a:solidFill>
                <a:latin typeface="Consolas"/>
                <a:cs typeface="Consolas"/>
              </a:rPr>
              <a:t>           } </a:t>
            </a:r>
            <a:r>
              <a:rPr lang="en-US" sz="1400" b="1" dirty="0" smtClean="0">
                <a:solidFill>
                  <a:srgbClr val="0070C0"/>
                </a:solidFill>
                <a:latin typeface="Consolas"/>
                <a:cs typeface="Consolas"/>
              </a:rPr>
              <a:t>else if </a:t>
            </a:r>
            <a:r>
              <a:rPr lang="en-US" sz="1400" b="1" dirty="0" smtClean="0">
                <a:solidFill>
                  <a:schemeClr val="tx1"/>
                </a:solidFill>
                <a:latin typeface="Consolas"/>
                <a:cs typeface="Consolas"/>
              </a:rPr>
              <a:t>(</a:t>
            </a:r>
            <a:r>
              <a:rPr lang="en-US" sz="1400" b="1" dirty="0" err="1" smtClean="0">
                <a:solidFill>
                  <a:schemeClr val="tx1"/>
                </a:solidFill>
                <a:latin typeface="Consolas"/>
                <a:cs typeface="Consolas"/>
              </a:rPr>
              <a:t>movieTicket</a:t>
            </a:r>
            <a:r>
              <a:rPr lang="en-US" sz="1400" b="1" dirty="0" smtClean="0">
                <a:solidFill>
                  <a:schemeClr val="tx1"/>
                </a:solidFill>
                <a:latin typeface="Consolas"/>
                <a:cs typeface="Consolas"/>
              </a:rPr>
              <a:t> &amp;&amp; </a:t>
            </a:r>
            <a:r>
              <a:rPr lang="en-US" sz="1400" b="1" dirty="0" err="1" smtClean="0">
                <a:solidFill>
                  <a:schemeClr val="tx1"/>
                </a:solidFill>
                <a:latin typeface="Consolas"/>
                <a:cs typeface="Consolas"/>
              </a:rPr>
              <a:t>player.initialized</a:t>
            </a:r>
            <a:r>
              <a:rPr lang="en-US" sz="1400" b="1" dirty="0" smtClean="0">
                <a:solidFill>
                  <a:schemeClr val="tx1"/>
                </a:solidFill>
                <a:latin typeface="Consolas"/>
                <a:cs typeface="Consolas"/>
              </a:rPr>
              <a:t>) {</a:t>
            </a:r>
          </a:p>
          <a:p>
            <a:pPr marL="45720" indent="0">
              <a:buNone/>
            </a:pPr>
            <a:r>
              <a:rPr lang="en-US" sz="1400" b="1" dirty="0">
                <a:solidFill>
                  <a:schemeClr val="tx1"/>
                </a:solidFill>
                <a:latin typeface="Consolas"/>
                <a:cs typeface="Consolas"/>
              </a:rPr>
              <a:t> </a:t>
            </a:r>
            <a:r>
              <a:rPr lang="en-US" sz="1400" b="1" dirty="0" smtClean="0">
                <a:solidFill>
                  <a:schemeClr val="tx1"/>
                </a:solidFill>
                <a:latin typeface="Consolas"/>
                <a:cs typeface="Consolas"/>
              </a:rPr>
              <a:t>                callback(null, ticket);</a:t>
            </a:r>
          </a:p>
          <a:p>
            <a:pPr marL="45720" indent="0">
              <a:buNone/>
            </a:pPr>
            <a:r>
              <a:rPr lang="en-US" sz="1400" b="1" dirty="0">
                <a:solidFill>
                  <a:schemeClr val="tx1"/>
                </a:solidFill>
                <a:latin typeface="Consolas"/>
                <a:cs typeface="Consolas"/>
              </a:rPr>
              <a:t> </a:t>
            </a:r>
            <a:r>
              <a:rPr lang="en-US" sz="1400" b="1" dirty="0" smtClean="0">
                <a:solidFill>
                  <a:schemeClr val="tx1"/>
                </a:solidFill>
                <a:latin typeface="Consolas"/>
                <a:cs typeface="Consolas"/>
              </a:rPr>
              <a:t>           }</a:t>
            </a:r>
          </a:p>
          <a:p>
            <a:pPr marL="45720" indent="0">
              <a:buNone/>
            </a:pPr>
            <a:r>
              <a:rPr lang="en-US" sz="1400" b="1" dirty="0" smtClean="0">
                <a:solidFill>
                  <a:schemeClr val="tx1"/>
                </a:solidFill>
                <a:latin typeface="Consolas"/>
                <a:cs typeface="Consolas"/>
              </a:rPr>
              <a:t>        };</a:t>
            </a:r>
          </a:p>
          <a:p>
            <a:pPr marL="45720" indent="0">
              <a:buNone/>
            </a:pPr>
            <a:r>
              <a:rPr lang="en-US" sz="1400" b="1" dirty="0" smtClean="0">
                <a:solidFill>
                  <a:schemeClr val="tx1"/>
                </a:solidFill>
                <a:latin typeface="Consolas"/>
                <a:cs typeface="Consolas"/>
              </a:rPr>
              <a:t>    if (!</a:t>
            </a:r>
            <a:r>
              <a:rPr lang="en-US" sz="1400" b="1" dirty="0" err="1" smtClean="0">
                <a:solidFill>
                  <a:schemeClr val="tx1"/>
                </a:solidFill>
                <a:latin typeface="Consolas"/>
                <a:cs typeface="Consolas"/>
              </a:rPr>
              <a:t>player.initialized</a:t>
            </a:r>
            <a:r>
              <a:rPr lang="en-US" sz="1400" b="1" dirty="0" smtClean="0">
                <a:solidFill>
                  <a:schemeClr val="tx1"/>
                </a:solidFill>
                <a:latin typeface="Consolas"/>
                <a:cs typeface="Consolas"/>
              </a:rPr>
              <a:t>) {</a:t>
            </a:r>
          </a:p>
          <a:p>
            <a:pPr marL="45720" indent="0">
              <a:buNone/>
            </a:pPr>
            <a:r>
              <a:rPr lang="en-US" sz="1400" b="1" dirty="0" smtClean="0">
                <a:solidFill>
                  <a:schemeClr val="tx1"/>
                </a:solidFill>
                <a:latin typeface="Consolas"/>
                <a:cs typeface="Consolas"/>
              </a:rPr>
              <a:t>        </a:t>
            </a:r>
            <a:r>
              <a:rPr lang="en-US" sz="1400" b="1" dirty="0" err="1" smtClean="0">
                <a:solidFill>
                  <a:schemeClr val="tx1"/>
                </a:solidFill>
                <a:latin typeface="Consolas"/>
                <a:cs typeface="Consolas"/>
              </a:rPr>
              <a:t>player.init</a:t>
            </a:r>
            <a:r>
              <a:rPr lang="en-US" sz="1400" b="1" dirty="0" smtClean="0">
                <a:solidFill>
                  <a:schemeClr val="tx1"/>
                </a:solidFill>
                <a:latin typeface="Consolas"/>
                <a:cs typeface="Consolas"/>
              </a:rPr>
              <a:t>(</a:t>
            </a:r>
            <a:r>
              <a:rPr lang="en-US" sz="1400" b="1" dirty="0" smtClean="0">
                <a:solidFill>
                  <a:srgbClr val="0070C0"/>
                </a:solidFill>
                <a:latin typeface="Consolas"/>
                <a:cs typeface="Consolas"/>
              </a:rPr>
              <a:t>function</a:t>
            </a:r>
            <a:r>
              <a:rPr lang="en-US" sz="1400" b="1" dirty="0" smtClean="0">
                <a:solidFill>
                  <a:schemeClr val="tx1"/>
                </a:solidFill>
                <a:latin typeface="Consolas"/>
                <a:cs typeface="Consolas"/>
              </a:rPr>
              <a:t> (error) {</a:t>
            </a:r>
          </a:p>
          <a:p>
            <a:pPr marL="45720" indent="0">
              <a:buNone/>
            </a:pPr>
            <a:r>
              <a:rPr lang="en-US" sz="1400" b="1" dirty="0" smtClean="0">
                <a:solidFill>
                  <a:schemeClr val="tx1"/>
                </a:solidFill>
                <a:latin typeface="Consolas"/>
                <a:cs typeface="Consolas"/>
              </a:rPr>
              <a:t>            </a:t>
            </a:r>
            <a:r>
              <a:rPr lang="en-US" sz="1400" b="1" dirty="0" err="1" smtClean="0">
                <a:solidFill>
                  <a:schemeClr val="tx1"/>
                </a:solidFill>
                <a:latin typeface="Consolas"/>
                <a:cs typeface="Consolas"/>
              </a:rPr>
              <a:t>playError</a:t>
            </a:r>
            <a:r>
              <a:rPr lang="en-US" sz="1400" b="1" dirty="0" smtClean="0">
                <a:solidFill>
                  <a:schemeClr val="tx1"/>
                </a:solidFill>
                <a:latin typeface="Consolas"/>
                <a:cs typeface="Consolas"/>
              </a:rPr>
              <a:t> = error;</a:t>
            </a:r>
          </a:p>
          <a:p>
            <a:pPr marL="45720" indent="0">
              <a:buNone/>
            </a:pPr>
            <a:r>
              <a:rPr lang="en-US" sz="1400" b="1" dirty="0">
                <a:solidFill>
                  <a:schemeClr val="tx1"/>
                </a:solidFill>
                <a:latin typeface="Consolas"/>
                <a:cs typeface="Consolas"/>
              </a:rPr>
              <a:t> </a:t>
            </a:r>
            <a:r>
              <a:rPr lang="en-US" sz="1400" b="1" dirty="0" smtClean="0">
                <a:solidFill>
                  <a:schemeClr val="tx1"/>
                </a:solidFill>
                <a:latin typeface="Consolas"/>
                <a:cs typeface="Consolas"/>
              </a:rPr>
              <a:t>           </a:t>
            </a:r>
            <a:r>
              <a:rPr lang="en-US" sz="1400" b="1" dirty="0" err="1" smtClean="0">
                <a:solidFill>
                  <a:schemeClr val="tx1"/>
                </a:solidFill>
                <a:latin typeface="Consolas"/>
                <a:cs typeface="Consolas"/>
              </a:rPr>
              <a:t>tryFinish</a:t>
            </a:r>
            <a:r>
              <a:rPr lang="en-US" sz="1400" b="1" dirty="0" smtClean="0">
                <a:solidFill>
                  <a:schemeClr val="tx1"/>
                </a:solidFill>
                <a:latin typeface="Consolas"/>
                <a:cs typeface="Consolas"/>
              </a:rPr>
              <a:t>();   </a:t>
            </a:r>
            <a:endParaRPr lang="en-US" sz="1400" b="1" dirty="0">
              <a:solidFill>
                <a:schemeClr val="tx1"/>
              </a:solidFill>
              <a:latin typeface="Consolas"/>
              <a:cs typeface="Consolas"/>
            </a:endParaRPr>
          </a:p>
          <a:p>
            <a:pPr marL="45720" indent="0">
              <a:buNone/>
            </a:pPr>
            <a:r>
              <a:rPr lang="en-US" sz="1400" b="1" dirty="0" smtClean="0">
                <a:solidFill>
                  <a:schemeClr val="tx1"/>
                </a:solidFill>
                <a:latin typeface="Consolas"/>
                <a:cs typeface="Consolas"/>
              </a:rPr>
              <a:t>        }</a:t>
            </a:r>
          </a:p>
          <a:p>
            <a:pPr marL="45720" indent="0">
              <a:buNone/>
            </a:pPr>
            <a:r>
              <a:rPr lang="en-US" sz="1400" b="1" dirty="0" smtClean="0">
                <a:solidFill>
                  <a:schemeClr val="tx1"/>
                </a:solidFill>
                <a:latin typeface="Consolas"/>
                <a:cs typeface="Consolas"/>
              </a:rPr>
              <a:t>    }</a:t>
            </a:r>
          </a:p>
          <a:p>
            <a:pPr marL="45720" indent="0">
              <a:buNone/>
            </a:pPr>
            <a:r>
              <a:rPr lang="en-US" sz="1400" b="1" dirty="0" smtClean="0">
                <a:solidFill>
                  <a:schemeClr val="tx1"/>
                </a:solidFill>
                <a:latin typeface="Consolas"/>
                <a:cs typeface="Consolas"/>
              </a:rPr>
              <a:t>    </a:t>
            </a:r>
            <a:r>
              <a:rPr lang="en-US" sz="1400" b="1" dirty="0" err="1" smtClean="0">
                <a:solidFill>
                  <a:schemeClr val="tx1"/>
                </a:solidFill>
                <a:latin typeface="Consolas"/>
                <a:cs typeface="Consolas"/>
              </a:rPr>
              <a:t>authorizeMovie</a:t>
            </a:r>
            <a:r>
              <a:rPr lang="en-US" sz="1400" b="1" dirty="0" smtClean="0">
                <a:solidFill>
                  <a:schemeClr val="tx1"/>
                </a:solidFill>
                <a:latin typeface="Consolas"/>
                <a:cs typeface="Consolas"/>
              </a:rPr>
              <a:t>( </a:t>
            </a:r>
            <a:r>
              <a:rPr lang="en-US" sz="1400" b="1" dirty="0" smtClean="0">
                <a:solidFill>
                  <a:srgbClr val="0070C0"/>
                </a:solidFill>
                <a:latin typeface="Consolas"/>
                <a:cs typeface="Consolas"/>
              </a:rPr>
              <a:t>function</a:t>
            </a:r>
            <a:r>
              <a:rPr lang="en-US" sz="1400" b="1" dirty="0" smtClean="0">
                <a:solidFill>
                  <a:schemeClr val="tx1"/>
                </a:solidFill>
                <a:latin typeface="Consolas"/>
                <a:cs typeface="Consolas"/>
              </a:rPr>
              <a:t> (error, ticket) {</a:t>
            </a:r>
          </a:p>
          <a:p>
            <a:pPr marL="45720" indent="0">
              <a:buNone/>
            </a:pPr>
            <a:r>
              <a:rPr lang="en-US" sz="1400" b="1" dirty="0" smtClean="0">
                <a:solidFill>
                  <a:schemeClr val="tx1"/>
                </a:solidFill>
                <a:latin typeface="Consolas"/>
                <a:cs typeface="Consolas"/>
              </a:rPr>
              <a:t>       </a:t>
            </a:r>
            <a:r>
              <a:rPr lang="en-US" sz="1400" b="1" dirty="0">
                <a:solidFill>
                  <a:schemeClr val="tx1"/>
                </a:solidFill>
                <a:latin typeface="Consolas"/>
                <a:cs typeface="Consolas"/>
              </a:rPr>
              <a:t> </a:t>
            </a:r>
            <a:r>
              <a:rPr lang="en-US" sz="1400" b="1" dirty="0" err="1">
                <a:solidFill>
                  <a:schemeClr val="tx1"/>
                </a:solidFill>
                <a:latin typeface="Consolas"/>
                <a:cs typeface="Consolas"/>
              </a:rPr>
              <a:t>playError</a:t>
            </a:r>
            <a:r>
              <a:rPr lang="en-US" sz="1400" b="1" dirty="0">
                <a:solidFill>
                  <a:schemeClr val="tx1"/>
                </a:solidFill>
                <a:latin typeface="Consolas"/>
                <a:cs typeface="Consolas"/>
              </a:rPr>
              <a:t> = error</a:t>
            </a:r>
            <a:r>
              <a:rPr lang="en-US" sz="1400" b="1" dirty="0" smtClean="0">
                <a:solidFill>
                  <a:schemeClr val="tx1"/>
                </a:solidFill>
                <a:latin typeface="Consolas"/>
                <a:cs typeface="Consolas"/>
              </a:rPr>
              <a:t>;</a:t>
            </a:r>
          </a:p>
          <a:p>
            <a:pPr marL="45720" indent="0">
              <a:buNone/>
            </a:pPr>
            <a:r>
              <a:rPr lang="en-US" sz="1400" b="1" dirty="0">
                <a:solidFill>
                  <a:schemeClr val="tx1"/>
                </a:solidFill>
                <a:latin typeface="Consolas"/>
                <a:cs typeface="Consolas"/>
              </a:rPr>
              <a:t> </a:t>
            </a:r>
            <a:r>
              <a:rPr lang="en-US" sz="1400" b="1" dirty="0" smtClean="0">
                <a:solidFill>
                  <a:schemeClr val="tx1"/>
                </a:solidFill>
                <a:latin typeface="Consolas"/>
                <a:cs typeface="Consolas"/>
              </a:rPr>
              <a:t>       </a:t>
            </a:r>
            <a:r>
              <a:rPr lang="en-US" sz="1400" b="1" dirty="0" err="1" smtClean="0">
                <a:solidFill>
                  <a:schemeClr val="tx1"/>
                </a:solidFill>
                <a:latin typeface="Consolas"/>
                <a:cs typeface="Consolas"/>
              </a:rPr>
              <a:t>movieTicket</a:t>
            </a:r>
            <a:r>
              <a:rPr lang="en-US" sz="1400" b="1" dirty="0" smtClean="0">
                <a:solidFill>
                  <a:schemeClr val="tx1"/>
                </a:solidFill>
                <a:latin typeface="Consolas"/>
                <a:cs typeface="Consolas"/>
              </a:rPr>
              <a:t> = ticket;</a:t>
            </a:r>
            <a:endParaRPr lang="en-US" sz="1400" b="1" dirty="0">
              <a:solidFill>
                <a:schemeClr val="tx1"/>
              </a:solidFill>
              <a:latin typeface="Consolas"/>
              <a:cs typeface="Consolas"/>
            </a:endParaRPr>
          </a:p>
          <a:p>
            <a:pPr marL="45720" indent="0">
              <a:buNone/>
            </a:pPr>
            <a:r>
              <a:rPr lang="en-US" sz="1400" b="1" dirty="0">
                <a:solidFill>
                  <a:schemeClr val="tx1"/>
                </a:solidFill>
                <a:latin typeface="Consolas"/>
                <a:cs typeface="Consolas"/>
              </a:rPr>
              <a:t>        </a:t>
            </a:r>
            <a:r>
              <a:rPr lang="en-US" sz="1400" b="1" dirty="0" err="1" smtClean="0">
                <a:solidFill>
                  <a:schemeClr val="tx1"/>
                </a:solidFill>
                <a:latin typeface="Consolas"/>
                <a:cs typeface="Consolas"/>
              </a:rPr>
              <a:t>tryFinish</a:t>
            </a:r>
            <a:r>
              <a:rPr lang="en-US" sz="1400" b="1" dirty="0" smtClean="0">
                <a:solidFill>
                  <a:schemeClr val="tx1"/>
                </a:solidFill>
                <a:latin typeface="Consolas"/>
                <a:cs typeface="Consolas"/>
              </a:rPr>
              <a:t>(</a:t>
            </a:r>
            <a:r>
              <a:rPr lang="en-US" sz="1400" b="1" dirty="0">
                <a:solidFill>
                  <a:schemeClr val="tx1"/>
                </a:solidFill>
                <a:latin typeface="Consolas"/>
                <a:cs typeface="Consolas"/>
              </a:rPr>
              <a:t>);   </a:t>
            </a:r>
          </a:p>
          <a:p>
            <a:pPr marL="45720" indent="0">
              <a:buNone/>
            </a:pPr>
            <a:r>
              <a:rPr lang="en-US" sz="1400" b="1" dirty="0" smtClean="0">
                <a:solidFill>
                  <a:schemeClr val="tx1"/>
                </a:solidFill>
                <a:latin typeface="Consolas"/>
                <a:cs typeface="Consolas"/>
              </a:rPr>
              <a:t>    });</a:t>
            </a:r>
          </a:p>
          <a:p>
            <a:pPr marL="45720" indent="0">
              <a:buNone/>
            </a:pPr>
            <a:r>
              <a:rPr lang="en-US" sz="1400" b="1" dirty="0" smtClean="0">
                <a:solidFill>
                  <a:schemeClr val="tx1"/>
                </a:solidFill>
                <a:latin typeface="Consolas"/>
                <a:cs typeface="Consolas"/>
              </a:rPr>
              <a:t>});</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0436" y="1324708"/>
            <a:ext cx="4852995" cy="3355732"/>
          </a:xfrm>
          <a:prstGeom prst="rect">
            <a:avLst/>
          </a:prstGeom>
        </p:spPr>
      </p:pic>
    </p:spTree>
    <p:extLst>
      <p:ext uri="{BB962C8B-B14F-4D97-AF65-F5344CB8AC3E}">
        <p14:creationId xmlns:p14="http://schemas.microsoft.com/office/powerpoint/2010/main" val="1449281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3600" y="747111"/>
            <a:ext cx="7800109" cy="5200072"/>
          </a:xfrm>
        </p:spPr>
      </p:pic>
    </p:spTree>
    <p:extLst>
      <p:ext uri="{BB962C8B-B14F-4D97-AF65-F5344CB8AC3E}">
        <p14:creationId xmlns:p14="http://schemas.microsoft.com/office/powerpoint/2010/main" val="29034405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77285" y="731259"/>
            <a:ext cx="8075079" cy="5212342"/>
          </a:xfrm>
        </p:spPr>
      </p:pic>
    </p:spTree>
    <p:extLst>
      <p:ext uri="{BB962C8B-B14F-4D97-AF65-F5344CB8AC3E}">
        <p14:creationId xmlns:p14="http://schemas.microsoft.com/office/powerpoint/2010/main" val="20750614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Reactive Manifesto</a:t>
            </a:r>
            <a:br>
              <a:rPr lang="en-US" dirty="0" smtClean="0"/>
            </a:br>
            <a:r>
              <a:rPr lang="en-US" sz="2400" u="sng" dirty="0" smtClean="0">
                <a:solidFill>
                  <a:srgbClr val="0070C0"/>
                </a:solidFill>
              </a:rPr>
              <a:t>http://www.reactivemanifesto.org</a:t>
            </a:r>
            <a:endParaRPr lang="en-US" sz="2400" u="sng" dirty="0">
              <a:solidFill>
                <a:srgbClr val="0070C0"/>
              </a:solidFill>
            </a:endParaRPr>
          </a:p>
        </p:txBody>
      </p:sp>
      <p:sp>
        <p:nvSpPr>
          <p:cNvPr id="4" name="TextBox 3"/>
          <p:cNvSpPr txBox="1"/>
          <p:nvPr/>
        </p:nvSpPr>
        <p:spPr>
          <a:xfrm>
            <a:off x="1221971" y="1695796"/>
            <a:ext cx="9626138" cy="1569660"/>
          </a:xfrm>
          <a:prstGeom prst="rect">
            <a:avLst/>
          </a:prstGeom>
          <a:noFill/>
        </p:spPr>
        <p:txBody>
          <a:bodyPr wrap="square" rtlCol="0">
            <a:spAutoFit/>
          </a:bodyPr>
          <a:lstStyle/>
          <a:p>
            <a:r>
              <a:rPr lang="en-US" sz="2400" dirty="0"/>
              <a:t>Merriam-Webster defines reactive as </a:t>
            </a:r>
            <a:r>
              <a:rPr lang="en-US" sz="2400" i="1" dirty="0"/>
              <a:t>“readily responsive to a stimulus”</a:t>
            </a:r>
            <a:r>
              <a:rPr lang="en-US" sz="2400" dirty="0"/>
              <a:t>, i.e. its components are “active” and always ready to receive events. This definition captures the essence of reactive applications, focusing on systems that:</a:t>
            </a:r>
          </a:p>
        </p:txBody>
      </p:sp>
      <p:sp>
        <p:nvSpPr>
          <p:cNvPr id="5" name="TextBox 4"/>
          <p:cNvSpPr txBox="1"/>
          <p:nvPr/>
        </p:nvSpPr>
        <p:spPr>
          <a:xfrm>
            <a:off x="1005838" y="4272742"/>
            <a:ext cx="2094807" cy="1477328"/>
          </a:xfrm>
          <a:prstGeom prst="rect">
            <a:avLst/>
          </a:prstGeom>
          <a:noFill/>
        </p:spPr>
        <p:txBody>
          <a:bodyPr wrap="square" rtlCol="0">
            <a:spAutoFit/>
          </a:bodyPr>
          <a:lstStyle/>
          <a:p>
            <a:r>
              <a:rPr lang="en-US" b="1" dirty="0">
                <a:solidFill>
                  <a:schemeClr val="accent1"/>
                </a:solidFill>
              </a:rPr>
              <a:t>react to </a:t>
            </a:r>
            <a:r>
              <a:rPr lang="en-US" b="1" dirty="0" smtClean="0">
                <a:solidFill>
                  <a:schemeClr val="accent1"/>
                </a:solidFill>
              </a:rPr>
              <a:t>events</a:t>
            </a:r>
            <a:r>
              <a:rPr lang="en-US" b="1" dirty="0" smtClean="0"/>
              <a:t/>
            </a:r>
            <a:br>
              <a:rPr lang="en-US" b="1" dirty="0" smtClean="0"/>
            </a:br>
            <a:endParaRPr lang="en-US" b="1" dirty="0"/>
          </a:p>
          <a:p>
            <a:r>
              <a:rPr lang="en-US" dirty="0"/>
              <a:t>the event-driven nature enables the following </a:t>
            </a:r>
            <a:r>
              <a:rPr lang="en-US" dirty="0" smtClean="0"/>
              <a:t>qualities</a:t>
            </a:r>
            <a:endParaRPr lang="en-US" dirty="0"/>
          </a:p>
        </p:txBody>
      </p:sp>
      <p:sp>
        <p:nvSpPr>
          <p:cNvPr id="6" name="TextBox 5"/>
          <p:cNvSpPr txBox="1"/>
          <p:nvPr/>
        </p:nvSpPr>
        <p:spPr>
          <a:xfrm>
            <a:off x="3568925" y="4275513"/>
            <a:ext cx="2094807" cy="1754326"/>
          </a:xfrm>
          <a:prstGeom prst="rect">
            <a:avLst/>
          </a:prstGeom>
          <a:noFill/>
        </p:spPr>
        <p:txBody>
          <a:bodyPr wrap="square" rtlCol="0">
            <a:spAutoFit/>
          </a:bodyPr>
          <a:lstStyle/>
          <a:p>
            <a:r>
              <a:rPr lang="en-US" b="1" dirty="0">
                <a:solidFill>
                  <a:schemeClr val="accent1"/>
                </a:solidFill>
              </a:rPr>
              <a:t>react to </a:t>
            </a:r>
            <a:r>
              <a:rPr lang="en-US" b="1" dirty="0" smtClean="0">
                <a:solidFill>
                  <a:schemeClr val="accent1"/>
                </a:solidFill>
              </a:rPr>
              <a:t>load</a:t>
            </a:r>
            <a:br>
              <a:rPr lang="en-US" b="1" dirty="0" smtClean="0">
                <a:solidFill>
                  <a:schemeClr val="accent1"/>
                </a:solidFill>
              </a:rPr>
            </a:br>
            <a:endParaRPr lang="en-US" b="1" dirty="0">
              <a:solidFill>
                <a:schemeClr val="accent1"/>
              </a:solidFill>
            </a:endParaRPr>
          </a:p>
          <a:p>
            <a:r>
              <a:rPr lang="en-US" dirty="0"/>
              <a:t>focus on scalability by avoiding contention on shared resources</a:t>
            </a:r>
          </a:p>
        </p:txBody>
      </p:sp>
      <p:sp>
        <p:nvSpPr>
          <p:cNvPr id="9" name="TextBox 8"/>
          <p:cNvSpPr txBox="1"/>
          <p:nvPr/>
        </p:nvSpPr>
        <p:spPr>
          <a:xfrm>
            <a:off x="6190200" y="4278279"/>
            <a:ext cx="2094807" cy="1754326"/>
          </a:xfrm>
          <a:prstGeom prst="rect">
            <a:avLst/>
          </a:prstGeom>
          <a:noFill/>
        </p:spPr>
        <p:txBody>
          <a:bodyPr wrap="square" rtlCol="0">
            <a:spAutoFit/>
          </a:bodyPr>
          <a:lstStyle/>
          <a:p>
            <a:r>
              <a:rPr lang="en-US" b="1" dirty="0">
                <a:solidFill>
                  <a:schemeClr val="accent1"/>
                </a:solidFill>
              </a:rPr>
              <a:t>react to </a:t>
            </a:r>
            <a:r>
              <a:rPr lang="en-US" b="1" dirty="0" smtClean="0">
                <a:solidFill>
                  <a:schemeClr val="accent1"/>
                </a:solidFill>
              </a:rPr>
              <a:t>failure</a:t>
            </a:r>
            <a:r>
              <a:rPr lang="en-US" b="1" dirty="0" smtClean="0"/>
              <a:t/>
            </a:r>
            <a:br>
              <a:rPr lang="en-US" b="1" dirty="0" smtClean="0"/>
            </a:br>
            <a:endParaRPr lang="en-US" b="1" dirty="0"/>
          </a:p>
          <a:p>
            <a:r>
              <a:rPr lang="en-US" dirty="0"/>
              <a:t>build resilient systems with the ability to recover at all levels</a:t>
            </a:r>
          </a:p>
        </p:txBody>
      </p:sp>
      <p:sp>
        <p:nvSpPr>
          <p:cNvPr id="10" name="TextBox 9"/>
          <p:cNvSpPr txBox="1"/>
          <p:nvPr/>
        </p:nvSpPr>
        <p:spPr>
          <a:xfrm>
            <a:off x="8786534" y="4272732"/>
            <a:ext cx="2094807" cy="1477328"/>
          </a:xfrm>
          <a:prstGeom prst="rect">
            <a:avLst/>
          </a:prstGeom>
          <a:noFill/>
        </p:spPr>
        <p:txBody>
          <a:bodyPr wrap="square" rtlCol="0">
            <a:spAutoFit/>
          </a:bodyPr>
          <a:lstStyle/>
          <a:p>
            <a:r>
              <a:rPr lang="en-US" b="1" dirty="0">
                <a:solidFill>
                  <a:schemeClr val="accent1"/>
                </a:solidFill>
              </a:rPr>
              <a:t>react to </a:t>
            </a:r>
            <a:r>
              <a:rPr lang="en-US" b="1" dirty="0" smtClean="0">
                <a:solidFill>
                  <a:schemeClr val="accent1"/>
                </a:solidFill>
              </a:rPr>
              <a:t>users</a:t>
            </a:r>
            <a:br>
              <a:rPr lang="en-US" b="1" dirty="0" smtClean="0">
                <a:solidFill>
                  <a:schemeClr val="accent1"/>
                </a:solidFill>
              </a:rPr>
            </a:br>
            <a:endParaRPr lang="en-US" b="1" dirty="0">
              <a:solidFill>
                <a:schemeClr val="accent1"/>
              </a:solidFill>
            </a:endParaRPr>
          </a:p>
          <a:p>
            <a:r>
              <a:rPr lang="en-US" dirty="0"/>
              <a:t>honor response time guarantees regardless of load</a:t>
            </a:r>
          </a:p>
        </p:txBody>
      </p:sp>
    </p:spTree>
    <p:extLst>
      <p:ext uri="{BB962C8B-B14F-4D97-AF65-F5344CB8AC3E}">
        <p14:creationId xmlns:p14="http://schemas.microsoft.com/office/powerpoint/2010/main" val="255857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to be confused with FRP</a:t>
            </a:r>
            <a:endParaRPr lang="en-US" dirty="0"/>
          </a:p>
        </p:txBody>
      </p:sp>
      <p:sp>
        <p:nvSpPr>
          <p:cNvPr id="3" name="Content Placeholder 2"/>
          <p:cNvSpPr>
            <a:spLocks noGrp="1"/>
          </p:cNvSpPr>
          <p:nvPr>
            <p:ph idx="1"/>
          </p:nvPr>
        </p:nvSpPr>
        <p:spPr/>
        <p:txBody>
          <a:bodyPr/>
          <a:lstStyle/>
          <a:p>
            <a:r>
              <a:rPr lang="en-US" dirty="0" smtClean="0"/>
              <a:t>Tenets of FRP</a:t>
            </a:r>
            <a:endParaRPr lang="en-US" dirty="0"/>
          </a:p>
        </p:txBody>
      </p:sp>
    </p:spTree>
    <p:extLst>
      <p:ext uri="{BB962C8B-B14F-4D97-AF65-F5344CB8AC3E}">
        <p14:creationId xmlns:p14="http://schemas.microsoft.com/office/powerpoint/2010/main" val="34849267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Or "I thought I had a problem. I thought to myself, "I know, I'll solve it with callbacks and events!". have Now problems. two I</a:t>
            </a:r>
            <a:br>
              <a:rPr lang="en-US"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1820381787"/>
      </p:ext>
    </p:extLst>
  </p:cSld>
  <p:clrMapOvr>
    <a:masterClrMapping/>
  </p:clrMapOvr>
  <p:transition spd="slow">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CSP</a:t>
            </a:r>
            <a:endParaRPr lang="en-US" dirty="0"/>
          </a:p>
        </p:txBody>
      </p:sp>
      <p:sp>
        <p:nvSpPr>
          <p:cNvPr id="3" name="Content Placeholder 2"/>
          <p:cNvSpPr>
            <a:spLocks noGrp="1"/>
          </p:cNvSpPr>
          <p:nvPr>
            <p:ph idx="1"/>
          </p:nvPr>
        </p:nvSpPr>
        <p:spPr/>
        <p:txBody>
          <a:bodyPr/>
          <a:lstStyle/>
          <a:p>
            <a:r>
              <a:rPr lang="en-US" dirty="0" smtClean="0"/>
              <a:t>List out letters</a:t>
            </a:r>
            <a:endParaRPr lang="en-US" dirty="0"/>
          </a:p>
        </p:txBody>
      </p:sp>
    </p:spTree>
    <p:extLst>
      <p:ext uri="{BB962C8B-B14F-4D97-AF65-F5344CB8AC3E}">
        <p14:creationId xmlns:p14="http://schemas.microsoft.com/office/powerpoint/2010/main" val="16573765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32701" y="5377983"/>
            <a:ext cx="1774089" cy="1186946"/>
          </a:xfrm>
          <a:prstGeom prst="rect">
            <a:avLst/>
          </a:prstGeom>
        </p:spPr>
      </p:pic>
      <p:sp>
        <p:nvSpPr>
          <p:cNvPr id="2" name="Title 1"/>
          <p:cNvSpPr>
            <a:spLocks noGrp="1"/>
          </p:cNvSpPr>
          <p:nvPr>
            <p:ph type="title"/>
          </p:nvPr>
        </p:nvSpPr>
        <p:spPr/>
        <p:txBody>
          <a:bodyPr/>
          <a:lstStyle/>
          <a:p>
            <a:r>
              <a:rPr lang="en-US" dirty="0" smtClean="0"/>
              <a:t>Real-time is everywhere…</a:t>
            </a:r>
            <a:endParaRPr lang="en-US" dirty="0"/>
          </a:p>
        </p:txBody>
      </p:sp>
      <p:sp>
        <p:nvSpPr>
          <p:cNvPr id="6" name="Cloud 5"/>
          <p:cNvSpPr/>
          <p:nvPr/>
        </p:nvSpPr>
        <p:spPr bwMode="auto">
          <a:xfrm>
            <a:off x="3514725" y="2740044"/>
            <a:ext cx="4648200" cy="2172655"/>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6774 w 43256"/>
              <a:gd name="connsiteY8" fmla="*/ 28524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6774 w 43256"/>
              <a:gd name="connsiteY8" fmla="*/ 28524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4000 w 43256"/>
              <a:gd name="connsiteY19" fmla="*/ 4991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6774 w 43256"/>
              <a:gd name="connsiteY8" fmla="*/ 28524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4000 w 43256"/>
              <a:gd name="connsiteY19" fmla="*/ 4991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6774 w 43256"/>
              <a:gd name="connsiteY8" fmla="*/ 28524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407 w 43256"/>
              <a:gd name="connsiteY16" fmla="*/ 3821 h 43219"/>
              <a:gd name="connsiteX17" fmla="*/ 22536 w 43256"/>
              <a:gd name="connsiteY17" fmla="*/ 3189 h 43219"/>
              <a:gd name="connsiteX18" fmla="*/ 14036 w 43256"/>
              <a:gd name="connsiteY18" fmla="*/ 5051 h 43219"/>
              <a:gd name="connsiteX19" fmla="*/ 14000 w 43256"/>
              <a:gd name="connsiteY19" fmla="*/ 4991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6774 w 43256"/>
              <a:gd name="connsiteY8" fmla="*/ 28524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667 w 43256"/>
              <a:gd name="connsiteY14" fmla="*/ 2837 h 43219"/>
              <a:gd name="connsiteX15" fmla="*/ 29856 w 43256"/>
              <a:gd name="connsiteY15" fmla="*/ 2199 h 43219"/>
              <a:gd name="connsiteX16" fmla="*/ 22407 w 43256"/>
              <a:gd name="connsiteY16" fmla="*/ 3821 h 43219"/>
              <a:gd name="connsiteX17" fmla="*/ 22536 w 43256"/>
              <a:gd name="connsiteY17" fmla="*/ 3189 h 43219"/>
              <a:gd name="connsiteX18" fmla="*/ 14036 w 43256"/>
              <a:gd name="connsiteY18" fmla="*/ 5051 h 43219"/>
              <a:gd name="connsiteX19" fmla="*/ 14000 w 43256"/>
              <a:gd name="connsiteY19" fmla="*/ 4991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6774 w 43256"/>
              <a:gd name="connsiteY8" fmla="*/ 28524 h 43219"/>
              <a:gd name="connsiteX9" fmla="*/ 37416 w 43256"/>
              <a:gd name="connsiteY9" fmla="*/ 29949 h 43219"/>
              <a:gd name="connsiteX10" fmla="*/ 41834 w 43256"/>
              <a:gd name="connsiteY10" fmla="*/ 15213 h 43219"/>
              <a:gd name="connsiteX11" fmla="*/ 41261 w 43256"/>
              <a:gd name="connsiteY11" fmla="*/ 16157 h 43219"/>
              <a:gd name="connsiteX12" fmla="*/ 38360 w 43256"/>
              <a:gd name="connsiteY12" fmla="*/ 5285 h 43219"/>
              <a:gd name="connsiteX13" fmla="*/ 38436 w 43256"/>
              <a:gd name="connsiteY13" fmla="*/ 6549 h 43219"/>
              <a:gd name="connsiteX14" fmla="*/ 29667 w 43256"/>
              <a:gd name="connsiteY14" fmla="*/ 2837 h 43219"/>
              <a:gd name="connsiteX15" fmla="*/ 29856 w 43256"/>
              <a:gd name="connsiteY15" fmla="*/ 2199 h 43219"/>
              <a:gd name="connsiteX16" fmla="*/ 22407 w 43256"/>
              <a:gd name="connsiteY16" fmla="*/ 3821 h 43219"/>
              <a:gd name="connsiteX17" fmla="*/ 22536 w 43256"/>
              <a:gd name="connsiteY17" fmla="*/ 3189 h 43219"/>
              <a:gd name="connsiteX18" fmla="*/ 14036 w 43256"/>
              <a:gd name="connsiteY18" fmla="*/ 5051 h 43219"/>
              <a:gd name="connsiteX19" fmla="*/ 14000 w 43256"/>
              <a:gd name="connsiteY19" fmla="*/ 4991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7050 w 43256"/>
              <a:gd name="connsiteY8" fmla="*/ 26467 h 43219"/>
              <a:gd name="connsiteX9" fmla="*/ 37416 w 43256"/>
              <a:gd name="connsiteY9" fmla="*/ 29949 h 43219"/>
              <a:gd name="connsiteX10" fmla="*/ 41834 w 43256"/>
              <a:gd name="connsiteY10" fmla="*/ 15213 h 43219"/>
              <a:gd name="connsiteX11" fmla="*/ 41261 w 43256"/>
              <a:gd name="connsiteY11" fmla="*/ 16157 h 43219"/>
              <a:gd name="connsiteX12" fmla="*/ 38360 w 43256"/>
              <a:gd name="connsiteY12" fmla="*/ 5285 h 43219"/>
              <a:gd name="connsiteX13" fmla="*/ 38436 w 43256"/>
              <a:gd name="connsiteY13" fmla="*/ 6549 h 43219"/>
              <a:gd name="connsiteX14" fmla="*/ 29667 w 43256"/>
              <a:gd name="connsiteY14" fmla="*/ 2837 h 43219"/>
              <a:gd name="connsiteX15" fmla="*/ 29856 w 43256"/>
              <a:gd name="connsiteY15" fmla="*/ 2199 h 43219"/>
              <a:gd name="connsiteX16" fmla="*/ 22407 w 43256"/>
              <a:gd name="connsiteY16" fmla="*/ 3821 h 43219"/>
              <a:gd name="connsiteX17" fmla="*/ 22536 w 43256"/>
              <a:gd name="connsiteY17" fmla="*/ 3189 h 43219"/>
              <a:gd name="connsiteX18" fmla="*/ 14036 w 43256"/>
              <a:gd name="connsiteY18" fmla="*/ 5051 h 43219"/>
              <a:gd name="connsiteX19" fmla="*/ 14000 w 43256"/>
              <a:gd name="connsiteY19" fmla="*/ 4991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6866 w 43256"/>
              <a:gd name="connsiteY8" fmla="*/ 28957 h 43219"/>
              <a:gd name="connsiteX9" fmla="*/ 37416 w 43256"/>
              <a:gd name="connsiteY9" fmla="*/ 29949 h 43219"/>
              <a:gd name="connsiteX10" fmla="*/ 41834 w 43256"/>
              <a:gd name="connsiteY10" fmla="*/ 15213 h 43219"/>
              <a:gd name="connsiteX11" fmla="*/ 41261 w 43256"/>
              <a:gd name="connsiteY11" fmla="*/ 16157 h 43219"/>
              <a:gd name="connsiteX12" fmla="*/ 38360 w 43256"/>
              <a:gd name="connsiteY12" fmla="*/ 5285 h 43219"/>
              <a:gd name="connsiteX13" fmla="*/ 38436 w 43256"/>
              <a:gd name="connsiteY13" fmla="*/ 6549 h 43219"/>
              <a:gd name="connsiteX14" fmla="*/ 29667 w 43256"/>
              <a:gd name="connsiteY14" fmla="*/ 2837 h 43219"/>
              <a:gd name="connsiteX15" fmla="*/ 29856 w 43256"/>
              <a:gd name="connsiteY15" fmla="*/ 2199 h 43219"/>
              <a:gd name="connsiteX16" fmla="*/ 22407 w 43256"/>
              <a:gd name="connsiteY16" fmla="*/ 3821 h 43219"/>
              <a:gd name="connsiteX17" fmla="*/ 22536 w 43256"/>
              <a:gd name="connsiteY17" fmla="*/ 3189 h 43219"/>
              <a:gd name="connsiteX18" fmla="*/ 14036 w 43256"/>
              <a:gd name="connsiteY18" fmla="*/ 5051 h 43219"/>
              <a:gd name="connsiteX19" fmla="*/ 14000 w 43256"/>
              <a:gd name="connsiteY19" fmla="*/ 4991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6866 w 43256"/>
              <a:gd name="connsiteY8" fmla="*/ 28957 h 43219"/>
              <a:gd name="connsiteX9" fmla="*/ 37416 w 43256"/>
              <a:gd name="connsiteY9" fmla="*/ 29949 h 43219"/>
              <a:gd name="connsiteX10" fmla="*/ 41834 w 43256"/>
              <a:gd name="connsiteY10" fmla="*/ 15213 h 43219"/>
              <a:gd name="connsiteX11" fmla="*/ 41261 w 43256"/>
              <a:gd name="connsiteY11" fmla="*/ 16157 h 43219"/>
              <a:gd name="connsiteX12" fmla="*/ 38360 w 43256"/>
              <a:gd name="connsiteY12" fmla="*/ 5285 h 43219"/>
              <a:gd name="connsiteX13" fmla="*/ 38436 w 43256"/>
              <a:gd name="connsiteY13" fmla="*/ 6549 h 43219"/>
              <a:gd name="connsiteX14" fmla="*/ 29667 w 43256"/>
              <a:gd name="connsiteY14" fmla="*/ 2837 h 43219"/>
              <a:gd name="connsiteX15" fmla="*/ 29856 w 43256"/>
              <a:gd name="connsiteY15" fmla="*/ 2199 h 43219"/>
              <a:gd name="connsiteX16" fmla="*/ 22407 w 43256"/>
              <a:gd name="connsiteY16" fmla="*/ 3821 h 43219"/>
              <a:gd name="connsiteX17" fmla="*/ 22536 w 43256"/>
              <a:gd name="connsiteY17" fmla="*/ 3189 h 43219"/>
              <a:gd name="connsiteX18" fmla="*/ 14036 w 43256"/>
              <a:gd name="connsiteY18" fmla="*/ 5051 h 43219"/>
              <a:gd name="connsiteX19" fmla="*/ 14000 w 43256"/>
              <a:gd name="connsiteY19" fmla="*/ 4991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7465 w 43256"/>
              <a:gd name="connsiteY8" fmla="*/ 30148 h 43219"/>
              <a:gd name="connsiteX9" fmla="*/ 37416 w 43256"/>
              <a:gd name="connsiteY9" fmla="*/ 29949 h 43219"/>
              <a:gd name="connsiteX10" fmla="*/ 41834 w 43256"/>
              <a:gd name="connsiteY10" fmla="*/ 15213 h 43219"/>
              <a:gd name="connsiteX11" fmla="*/ 41261 w 43256"/>
              <a:gd name="connsiteY11" fmla="*/ 16157 h 43219"/>
              <a:gd name="connsiteX12" fmla="*/ 38360 w 43256"/>
              <a:gd name="connsiteY12" fmla="*/ 5285 h 43219"/>
              <a:gd name="connsiteX13" fmla="*/ 38436 w 43256"/>
              <a:gd name="connsiteY13" fmla="*/ 6549 h 43219"/>
              <a:gd name="connsiteX14" fmla="*/ 29667 w 43256"/>
              <a:gd name="connsiteY14" fmla="*/ 2837 h 43219"/>
              <a:gd name="connsiteX15" fmla="*/ 29856 w 43256"/>
              <a:gd name="connsiteY15" fmla="*/ 2199 h 43219"/>
              <a:gd name="connsiteX16" fmla="*/ 22407 w 43256"/>
              <a:gd name="connsiteY16" fmla="*/ 3821 h 43219"/>
              <a:gd name="connsiteX17" fmla="*/ 22536 w 43256"/>
              <a:gd name="connsiteY17" fmla="*/ 3189 h 43219"/>
              <a:gd name="connsiteX18" fmla="*/ 14036 w 43256"/>
              <a:gd name="connsiteY18" fmla="*/ 5051 h 43219"/>
              <a:gd name="connsiteX19" fmla="*/ 14000 w 43256"/>
              <a:gd name="connsiteY19" fmla="*/ 4991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7465 w 43256"/>
              <a:gd name="connsiteY8" fmla="*/ 30148 h 43219"/>
              <a:gd name="connsiteX9" fmla="*/ 37416 w 43256"/>
              <a:gd name="connsiteY9" fmla="*/ 29949 h 43219"/>
              <a:gd name="connsiteX10" fmla="*/ 41834 w 43256"/>
              <a:gd name="connsiteY10" fmla="*/ 15213 h 43219"/>
              <a:gd name="connsiteX11" fmla="*/ 41261 w 43256"/>
              <a:gd name="connsiteY11" fmla="*/ 16157 h 43219"/>
              <a:gd name="connsiteX12" fmla="*/ 38360 w 43256"/>
              <a:gd name="connsiteY12" fmla="*/ 5285 h 43219"/>
              <a:gd name="connsiteX13" fmla="*/ 38436 w 43256"/>
              <a:gd name="connsiteY13" fmla="*/ 6549 h 43219"/>
              <a:gd name="connsiteX14" fmla="*/ 29667 w 43256"/>
              <a:gd name="connsiteY14" fmla="*/ 2837 h 43219"/>
              <a:gd name="connsiteX15" fmla="*/ 29856 w 43256"/>
              <a:gd name="connsiteY15" fmla="*/ 2199 h 43219"/>
              <a:gd name="connsiteX16" fmla="*/ 22407 w 43256"/>
              <a:gd name="connsiteY16" fmla="*/ 3821 h 43219"/>
              <a:gd name="connsiteX17" fmla="*/ 22536 w 43256"/>
              <a:gd name="connsiteY17" fmla="*/ 3189 h 43219"/>
              <a:gd name="connsiteX18" fmla="*/ 14036 w 43256"/>
              <a:gd name="connsiteY18" fmla="*/ 5051 h 43219"/>
              <a:gd name="connsiteX19" fmla="*/ 14000 w 43256"/>
              <a:gd name="connsiteY19" fmla="*/ 4991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725 w 43256"/>
              <a:gd name="connsiteY6" fmla="*/ 36234 h 43219"/>
              <a:gd name="connsiteX7" fmla="*/ 28596 w 43256"/>
              <a:gd name="connsiteY7" fmla="*/ 36519 h 43219"/>
              <a:gd name="connsiteX8" fmla="*/ 37465 w 43256"/>
              <a:gd name="connsiteY8" fmla="*/ 30148 h 43219"/>
              <a:gd name="connsiteX9" fmla="*/ 37416 w 43256"/>
              <a:gd name="connsiteY9" fmla="*/ 29949 h 43219"/>
              <a:gd name="connsiteX10" fmla="*/ 41834 w 43256"/>
              <a:gd name="connsiteY10" fmla="*/ 15213 h 43219"/>
              <a:gd name="connsiteX11" fmla="*/ 41261 w 43256"/>
              <a:gd name="connsiteY11" fmla="*/ 16157 h 43219"/>
              <a:gd name="connsiteX12" fmla="*/ 38360 w 43256"/>
              <a:gd name="connsiteY12" fmla="*/ 5285 h 43219"/>
              <a:gd name="connsiteX13" fmla="*/ 38436 w 43256"/>
              <a:gd name="connsiteY13" fmla="*/ 6549 h 43219"/>
              <a:gd name="connsiteX14" fmla="*/ 29667 w 43256"/>
              <a:gd name="connsiteY14" fmla="*/ 2837 h 43219"/>
              <a:gd name="connsiteX15" fmla="*/ 29856 w 43256"/>
              <a:gd name="connsiteY15" fmla="*/ 2199 h 43219"/>
              <a:gd name="connsiteX16" fmla="*/ 22407 w 43256"/>
              <a:gd name="connsiteY16" fmla="*/ 3821 h 43219"/>
              <a:gd name="connsiteX17" fmla="*/ 22536 w 43256"/>
              <a:gd name="connsiteY17" fmla="*/ 3189 h 43219"/>
              <a:gd name="connsiteX18" fmla="*/ 14036 w 43256"/>
              <a:gd name="connsiteY18" fmla="*/ 5051 h 43219"/>
              <a:gd name="connsiteX19" fmla="*/ 14000 w 43256"/>
              <a:gd name="connsiteY19" fmla="*/ 4991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6214 w 43256"/>
              <a:gd name="connsiteY5" fmla="*/ 38941 h 43219"/>
              <a:gd name="connsiteX6" fmla="*/ 28725 w 43256"/>
              <a:gd name="connsiteY6" fmla="*/ 36234 h 43219"/>
              <a:gd name="connsiteX7" fmla="*/ 28596 w 43256"/>
              <a:gd name="connsiteY7" fmla="*/ 36519 h 43219"/>
              <a:gd name="connsiteX8" fmla="*/ 37465 w 43256"/>
              <a:gd name="connsiteY8" fmla="*/ 30148 h 43219"/>
              <a:gd name="connsiteX9" fmla="*/ 37416 w 43256"/>
              <a:gd name="connsiteY9" fmla="*/ 29949 h 43219"/>
              <a:gd name="connsiteX10" fmla="*/ 41834 w 43256"/>
              <a:gd name="connsiteY10" fmla="*/ 15213 h 43219"/>
              <a:gd name="connsiteX11" fmla="*/ 41261 w 43256"/>
              <a:gd name="connsiteY11" fmla="*/ 16157 h 43219"/>
              <a:gd name="connsiteX12" fmla="*/ 38360 w 43256"/>
              <a:gd name="connsiteY12" fmla="*/ 5285 h 43219"/>
              <a:gd name="connsiteX13" fmla="*/ 38436 w 43256"/>
              <a:gd name="connsiteY13" fmla="*/ 6549 h 43219"/>
              <a:gd name="connsiteX14" fmla="*/ 29667 w 43256"/>
              <a:gd name="connsiteY14" fmla="*/ 2837 h 43219"/>
              <a:gd name="connsiteX15" fmla="*/ 29856 w 43256"/>
              <a:gd name="connsiteY15" fmla="*/ 2199 h 43219"/>
              <a:gd name="connsiteX16" fmla="*/ 22407 w 43256"/>
              <a:gd name="connsiteY16" fmla="*/ 3821 h 43219"/>
              <a:gd name="connsiteX17" fmla="*/ 22536 w 43256"/>
              <a:gd name="connsiteY17" fmla="*/ 3189 h 43219"/>
              <a:gd name="connsiteX18" fmla="*/ 14036 w 43256"/>
              <a:gd name="connsiteY18" fmla="*/ 5051 h 43219"/>
              <a:gd name="connsiteX19" fmla="*/ 14000 w 43256"/>
              <a:gd name="connsiteY19" fmla="*/ 4991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227 w 43256"/>
              <a:gd name="connsiteY2" fmla="*/ 34975 h 43219"/>
              <a:gd name="connsiteX3" fmla="*/ 5856 w 43256"/>
              <a:gd name="connsiteY3" fmla="*/ 35139 h 43219"/>
              <a:gd name="connsiteX4" fmla="*/ 16514 w 43256"/>
              <a:gd name="connsiteY4" fmla="*/ 38949 h 43219"/>
              <a:gd name="connsiteX5" fmla="*/ 16214 w 43256"/>
              <a:gd name="connsiteY5" fmla="*/ 38941 h 43219"/>
              <a:gd name="connsiteX6" fmla="*/ 28725 w 43256"/>
              <a:gd name="connsiteY6" fmla="*/ 36234 h 43219"/>
              <a:gd name="connsiteX7" fmla="*/ 28596 w 43256"/>
              <a:gd name="connsiteY7" fmla="*/ 36519 h 43219"/>
              <a:gd name="connsiteX8" fmla="*/ 37465 w 43256"/>
              <a:gd name="connsiteY8" fmla="*/ 30148 h 43219"/>
              <a:gd name="connsiteX9" fmla="*/ 37416 w 43256"/>
              <a:gd name="connsiteY9" fmla="*/ 29949 h 43219"/>
              <a:gd name="connsiteX10" fmla="*/ 41834 w 43256"/>
              <a:gd name="connsiteY10" fmla="*/ 15213 h 43219"/>
              <a:gd name="connsiteX11" fmla="*/ 41261 w 43256"/>
              <a:gd name="connsiteY11" fmla="*/ 16157 h 43219"/>
              <a:gd name="connsiteX12" fmla="*/ 38360 w 43256"/>
              <a:gd name="connsiteY12" fmla="*/ 5285 h 43219"/>
              <a:gd name="connsiteX13" fmla="*/ 38436 w 43256"/>
              <a:gd name="connsiteY13" fmla="*/ 6549 h 43219"/>
              <a:gd name="connsiteX14" fmla="*/ 29667 w 43256"/>
              <a:gd name="connsiteY14" fmla="*/ 2837 h 43219"/>
              <a:gd name="connsiteX15" fmla="*/ 29856 w 43256"/>
              <a:gd name="connsiteY15" fmla="*/ 2199 h 43219"/>
              <a:gd name="connsiteX16" fmla="*/ 22407 w 43256"/>
              <a:gd name="connsiteY16" fmla="*/ 3821 h 43219"/>
              <a:gd name="connsiteX17" fmla="*/ 22536 w 43256"/>
              <a:gd name="connsiteY17" fmla="*/ 3189 h 43219"/>
              <a:gd name="connsiteX18" fmla="*/ 14036 w 43256"/>
              <a:gd name="connsiteY18" fmla="*/ 5051 h 43219"/>
              <a:gd name="connsiteX19" fmla="*/ 14000 w 43256"/>
              <a:gd name="connsiteY19" fmla="*/ 4991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2334 w 43256"/>
              <a:gd name="connsiteY0" fmla="*/ 24953 h 43219"/>
              <a:gd name="connsiteX1" fmla="*/ 2196 w 43256"/>
              <a:gd name="connsiteY1" fmla="*/ 25239 h 43219"/>
              <a:gd name="connsiteX2" fmla="*/ 6227 w 43256"/>
              <a:gd name="connsiteY2" fmla="*/ 34975 h 43219"/>
              <a:gd name="connsiteX3" fmla="*/ 5856 w 43256"/>
              <a:gd name="connsiteY3" fmla="*/ 35139 h 43219"/>
              <a:gd name="connsiteX4" fmla="*/ 16514 w 43256"/>
              <a:gd name="connsiteY4" fmla="*/ 38949 h 43219"/>
              <a:gd name="connsiteX5" fmla="*/ 16214 w 43256"/>
              <a:gd name="connsiteY5" fmla="*/ 38941 h 43219"/>
              <a:gd name="connsiteX6" fmla="*/ 28725 w 43256"/>
              <a:gd name="connsiteY6" fmla="*/ 36234 h 43219"/>
              <a:gd name="connsiteX7" fmla="*/ 28596 w 43256"/>
              <a:gd name="connsiteY7" fmla="*/ 36519 h 43219"/>
              <a:gd name="connsiteX8" fmla="*/ 37465 w 43256"/>
              <a:gd name="connsiteY8" fmla="*/ 30148 h 43219"/>
              <a:gd name="connsiteX9" fmla="*/ 37416 w 43256"/>
              <a:gd name="connsiteY9" fmla="*/ 29949 h 43219"/>
              <a:gd name="connsiteX10" fmla="*/ 41834 w 43256"/>
              <a:gd name="connsiteY10" fmla="*/ 15213 h 43219"/>
              <a:gd name="connsiteX11" fmla="*/ 41261 w 43256"/>
              <a:gd name="connsiteY11" fmla="*/ 16157 h 43219"/>
              <a:gd name="connsiteX12" fmla="*/ 38360 w 43256"/>
              <a:gd name="connsiteY12" fmla="*/ 5285 h 43219"/>
              <a:gd name="connsiteX13" fmla="*/ 38436 w 43256"/>
              <a:gd name="connsiteY13" fmla="*/ 6549 h 43219"/>
              <a:gd name="connsiteX14" fmla="*/ 29667 w 43256"/>
              <a:gd name="connsiteY14" fmla="*/ 2837 h 43219"/>
              <a:gd name="connsiteX15" fmla="*/ 29856 w 43256"/>
              <a:gd name="connsiteY15" fmla="*/ 2199 h 43219"/>
              <a:gd name="connsiteX16" fmla="*/ 22407 w 43256"/>
              <a:gd name="connsiteY16" fmla="*/ 3821 h 43219"/>
              <a:gd name="connsiteX17" fmla="*/ 22536 w 43256"/>
              <a:gd name="connsiteY17" fmla="*/ 3189 h 43219"/>
              <a:gd name="connsiteX18" fmla="*/ 14036 w 43256"/>
              <a:gd name="connsiteY18" fmla="*/ 5051 h 43219"/>
              <a:gd name="connsiteX19" fmla="*/ 14000 w 43256"/>
              <a:gd name="connsiteY19" fmla="*/ 4991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2334 w 43256"/>
              <a:gd name="connsiteY0" fmla="*/ 24953 h 43219"/>
              <a:gd name="connsiteX1" fmla="*/ 2196 w 43256"/>
              <a:gd name="connsiteY1" fmla="*/ 25239 h 43219"/>
              <a:gd name="connsiteX2" fmla="*/ 6227 w 43256"/>
              <a:gd name="connsiteY2" fmla="*/ 34975 h 43219"/>
              <a:gd name="connsiteX3" fmla="*/ 5856 w 43256"/>
              <a:gd name="connsiteY3" fmla="*/ 35139 h 43219"/>
              <a:gd name="connsiteX4" fmla="*/ 16514 w 43256"/>
              <a:gd name="connsiteY4" fmla="*/ 38949 h 43219"/>
              <a:gd name="connsiteX5" fmla="*/ 16214 w 43256"/>
              <a:gd name="connsiteY5" fmla="*/ 38941 h 43219"/>
              <a:gd name="connsiteX6" fmla="*/ 28725 w 43256"/>
              <a:gd name="connsiteY6" fmla="*/ 36234 h 43219"/>
              <a:gd name="connsiteX7" fmla="*/ 28596 w 43256"/>
              <a:gd name="connsiteY7" fmla="*/ 36519 h 43219"/>
              <a:gd name="connsiteX8" fmla="*/ 37465 w 43256"/>
              <a:gd name="connsiteY8" fmla="*/ 30148 h 43219"/>
              <a:gd name="connsiteX9" fmla="*/ 37416 w 43256"/>
              <a:gd name="connsiteY9" fmla="*/ 29949 h 43219"/>
              <a:gd name="connsiteX10" fmla="*/ 41834 w 43256"/>
              <a:gd name="connsiteY10" fmla="*/ 15213 h 43219"/>
              <a:gd name="connsiteX11" fmla="*/ 41261 w 43256"/>
              <a:gd name="connsiteY11" fmla="*/ 16157 h 43219"/>
              <a:gd name="connsiteX12" fmla="*/ 38360 w 43256"/>
              <a:gd name="connsiteY12" fmla="*/ 5285 h 43219"/>
              <a:gd name="connsiteX13" fmla="*/ 38436 w 43256"/>
              <a:gd name="connsiteY13" fmla="*/ 6549 h 43219"/>
              <a:gd name="connsiteX14" fmla="*/ 29667 w 43256"/>
              <a:gd name="connsiteY14" fmla="*/ 2837 h 43219"/>
              <a:gd name="connsiteX15" fmla="*/ 29856 w 43256"/>
              <a:gd name="connsiteY15" fmla="*/ 2199 h 43219"/>
              <a:gd name="connsiteX16" fmla="*/ 22407 w 43256"/>
              <a:gd name="connsiteY16" fmla="*/ 3821 h 43219"/>
              <a:gd name="connsiteX17" fmla="*/ 22536 w 43256"/>
              <a:gd name="connsiteY17" fmla="*/ 3189 h 43219"/>
              <a:gd name="connsiteX18" fmla="*/ 14036 w 43256"/>
              <a:gd name="connsiteY18" fmla="*/ 5051 h 43219"/>
              <a:gd name="connsiteX19" fmla="*/ 14000 w 43256"/>
              <a:gd name="connsiteY19" fmla="*/ 4991 h 43219"/>
              <a:gd name="connsiteX20" fmla="*/ 3933 w 43256"/>
              <a:gd name="connsiteY20" fmla="*/ 14565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2334 w 43256"/>
              <a:gd name="connsiteY0" fmla="*/ 24953 h 43219"/>
              <a:gd name="connsiteX1" fmla="*/ 2196 w 43256"/>
              <a:gd name="connsiteY1" fmla="*/ 25239 h 43219"/>
              <a:gd name="connsiteX2" fmla="*/ 6227 w 43256"/>
              <a:gd name="connsiteY2" fmla="*/ 34975 h 43219"/>
              <a:gd name="connsiteX3" fmla="*/ 5856 w 43256"/>
              <a:gd name="connsiteY3" fmla="*/ 35139 h 43219"/>
              <a:gd name="connsiteX4" fmla="*/ 16514 w 43256"/>
              <a:gd name="connsiteY4" fmla="*/ 38949 h 43219"/>
              <a:gd name="connsiteX5" fmla="*/ 16214 w 43256"/>
              <a:gd name="connsiteY5" fmla="*/ 38941 h 43219"/>
              <a:gd name="connsiteX6" fmla="*/ 28725 w 43256"/>
              <a:gd name="connsiteY6" fmla="*/ 36234 h 43219"/>
              <a:gd name="connsiteX7" fmla="*/ 28596 w 43256"/>
              <a:gd name="connsiteY7" fmla="*/ 36519 h 43219"/>
              <a:gd name="connsiteX8" fmla="*/ 37465 w 43256"/>
              <a:gd name="connsiteY8" fmla="*/ 30148 h 43219"/>
              <a:gd name="connsiteX9" fmla="*/ 37416 w 43256"/>
              <a:gd name="connsiteY9" fmla="*/ 29949 h 43219"/>
              <a:gd name="connsiteX10" fmla="*/ 41834 w 43256"/>
              <a:gd name="connsiteY10" fmla="*/ 15213 h 43219"/>
              <a:gd name="connsiteX11" fmla="*/ 41261 w 43256"/>
              <a:gd name="connsiteY11" fmla="*/ 16157 h 43219"/>
              <a:gd name="connsiteX12" fmla="*/ 38360 w 43256"/>
              <a:gd name="connsiteY12" fmla="*/ 5285 h 43219"/>
              <a:gd name="connsiteX13" fmla="*/ 38390 w 43256"/>
              <a:gd name="connsiteY13" fmla="*/ 5791 h 43219"/>
              <a:gd name="connsiteX14" fmla="*/ 29667 w 43256"/>
              <a:gd name="connsiteY14" fmla="*/ 2837 h 43219"/>
              <a:gd name="connsiteX15" fmla="*/ 29856 w 43256"/>
              <a:gd name="connsiteY15" fmla="*/ 2199 h 43219"/>
              <a:gd name="connsiteX16" fmla="*/ 22407 w 43256"/>
              <a:gd name="connsiteY16" fmla="*/ 3821 h 43219"/>
              <a:gd name="connsiteX17" fmla="*/ 22536 w 43256"/>
              <a:gd name="connsiteY17" fmla="*/ 3189 h 43219"/>
              <a:gd name="connsiteX18" fmla="*/ 14036 w 43256"/>
              <a:gd name="connsiteY18" fmla="*/ 5051 h 43219"/>
              <a:gd name="connsiteX19" fmla="*/ 14000 w 43256"/>
              <a:gd name="connsiteY19" fmla="*/ 4991 h 43219"/>
              <a:gd name="connsiteX20" fmla="*/ 3933 w 43256"/>
              <a:gd name="connsiteY20" fmla="*/ 14565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2334 w 43256"/>
              <a:gd name="connsiteY0" fmla="*/ 24953 h 43219"/>
              <a:gd name="connsiteX1" fmla="*/ 2196 w 43256"/>
              <a:gd name="connsiteY1" fmla="*/ 25239 h 43219"/>
              <a:gd name="connsiteX2" fmla="*/ 6227 w 43256"/>
              <a:gd name="connsiteY2" fmla="*/ 34975 h 43219"/>
              <a:gd name="connsiteX3" fmla="*/ 5856 w 43256"/>
              <a:gd name="connsiteY3" fmla="*/ 35139 h 43219"/>
              <a:gd name="connsiteX4" fmla="*/ 16514 w 43256"/>
              <a:gd name="connsiteY4" fmla="*/ 38949 h 43219"/>
              <a:gd name="connsiteX5" fmla="*/ 16214 w 43256"/>
              <a:gd name="connsiteY5" fmla="*/ 38941 h 43219"/>
              <a:gd name="connsiteX6" fmla="*/ 28725 w 43256"/>
              <a:gd name="connsiteY6" fmla="*/ 36234 h 43219"/>
              <a:gd name="connsiteX7" fmla="*/ 28596 w 43256"/>
              <a:gd name="connsiteY7" fmla="*/ 36519 h 43219"/>
              <a:gd name="connsiteX8" fmla="*/ 37465 w 43256"/>
              <a:gd name="connsiteY8" fmla="*/ 30148 h 43219"/>
              <a:gd name="connsiteX9" fmla="*/ 37416 w 43256"/>
              <a:gd name="connsiteY9" fmla="*/ 29949 h 43219"/>
              <a:gd name="connsiteX10" fmla="*/ 41834 w 43256"/>
              <a:gd name="connsiteY10" fmla="*/ 15213 h 43219"/>
              <a:gd name="connsiteX11" fmla="*/ 42228 w 43256"/>
              <a:gd name="connsiteY11" fmla="*/ 15940 h 43219"/>
              <a:gd name="connsiteX12" fmla="*/ 38360 w 43256"/>
              <a:gd name="connsiteY12" fmla="*/ 5285 h 43219"/>
              <a:gd name="connsiteX13" fmla="*/ 38390 w 43256"/>
              <a:gd name="connsiteY13" fmla="*/ 5791 h 43219"/>
              <a:gd name="connsiteX14" fmla="*/ 29667 w 43256"/>
              <a:gd name="connsiteY14" fmla="*/ 2837 h 43219"/>
              <a:gd name="connsiteX15" fmla="*/ 29856 w 43256"/>
              <a:gd name="connsiteY15" fmla="*/ 2199 h 43219"/>
              <a:gd name="connsiteX16" fmla="*/ 22407 w 43256"/>
              <a:gd name="connsiteY16" fmla="*/ 3821 h 43219"/>
              <a:gd name="connsiteX17" fmla="*/ 22536 w 43256"/>
              <a:gd name="connsiteY17" fmla="*/ 3189 h 43219"/>
              <a:gd name="connsiteX18" fmla="*/ 14036 w 43256"/>
              <a:gd name="connsiteY18" fmla="*/ 5051 h 43219"/>
              <a:gd name="connsiteX19" fmla="*/ 14000 w 43256"/>
              <a:gd name="connsiteY19" fmla="*/ 4991 h 43219"/>
              <a:gd name="connsiteX20" fmla="*/ 3933 w 43256"/>
              <a:gd name="connsiteY20" fmla="*/ 14565 h 43219"/>
              <a:gd name="connsiteX21" fmla="*/ 3936 w 43256"/>
              <a:gd name="connsiteY21" fmla="*/ 14229 h 4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256" h="43219">
                <a:moveTo>
                  <a:pt x="3936" y="14229"/>
                </a:moveTo>
                <a:cubicBezTo>
                  <a:pt x="3665" y="11516"/>
                  <a:pt x="4297" y="8780"/>
                  <a:pt x="5659" y="6766"/>
                </a:cubicBezTo>
                <a:cubicBezTo>
                  <a:pt x="7811" y="3585"/>
                  <a:pt x="11300" y="2876"/>
                  <a:pt x="14041" y="5061"/>
                </a:cubicBezTo>
                <a:cubicBezTo>
                  <a:pt x="15714" y="768"/>
                  <a:pt x="19950" y="-119"/>
                  <a:pt x="22492" y="3291"/>
                </a:cubicBezTo>
                <a:cubicBezTo>
                  <a:pt x="23133" y="1542"/>
                  <a:pt x="24364" y="333"/>
                  <a:pt x="25785" y="59"/>
                </a:cubicBezTo>
                <a:cubicBezTo>
                  <a:pt x="27349" y="-243"/>
                  <a:pt x="28911" y="629"/>
                  <a:pt x="29869" y="2340"/>
                </a:cubicBezTo>
                <a:cubicBezTo>
                  <a:pt x="31251" y="126"/>
                  <a:pt x="33537" y="-601"/>
                  <a:pt x="35499" y="549"/>
                </a:cubicBezTo>
                <a:cubicBezTo>
                  <a:pt x="36994" y="1425"/>
                  <a:pt x="38066" y="3259"/>
                  <a:pt x="38354" y="5435"/>
                </a:cubicBezTo>
                <a:cubicBezTo>
                  <a:pt x="40082" y="6077"/>
                  <a:pt x="41458" y="7857"/>
                  <a:pt x="42018" y="10177"/>
                </a:cubicBezTo>
                <a:cubicBezTo>
                  <a:pt x="42425" y="11861"/>
                  <a:pt x="42367" y="13690"/>
                  <a:pt x="41854" y="15319"/>
                </a:cubicBezTo>
                <a:cubicBezTo>
                  <a:pt x="43115" y="17553"/>
                  <a:pt x="43556" y="20449"/>
                  <a:pt x="43052" y="23181"/>
                </a:cubicBezTo>
                <a:cubicBezTo>
                  <a:pt x="42382" y="26813"/>
                  <a:pt x="40164" y="29533"/>
                  <a:pt x="37440" y="30063"/>
                </a:cubicBezTo>
                <a:cubicBezTo>
                  <a:pt x="37427" y="32330"/>
                  <a:pt x="36694" y="34480"/>
                  <a:pt x="35431" y="35960"/>
                </a:cubicBezTo>
                <a:cubicBezTo>
                  <a:pt x="33512" y="38209"/>
                  <a:pt x="30740" y="38498"/>
                  <a:pt x="28591" y="36674"/>
                </a:cubicBezTo>
                <a:cubicBezTo>
                  <a:pt x="27896" y="39807"/>
                  <a:pt x="26035" y="42202"/>
                  <a:pt x="23703" y="42965"/>
                </a:cubicBezTo>
                <a:cubicBezTo>
                  <a:pt x="20955" y="43864"/>
                  <a:pt x="18087" y="42332"/>
                  <a:pt x="16516" y="39125"/>
                </a:cubicBezTo>
                <a:cubicBezTo>
                  <a:pt x="12808" y="42169"/>
                  <a:pt x="7992" y="40458"/>
                  <a:pt x="5840" y="35331"/>
                </a:cubicBezTo>
                <a:cubicBezTo>
                  <a:pt x="3726" y="35668"/>
                  <a:pt x="1741" y="33883"/>
                  <a:pt x="1146" y="31109"/>
                </a:cubicBezTo>
                <a:cubicBezTo>
                  <a:pt x="715" y="29102"/>
                  <a:pt x="1096" y="26936"/>
                  <a:pt x="2149" y="25410"/>
                </a:cubicBezTo>
                <a:cubicBezTo>
                  <a:pt x="655" y="24213"/>
                  <a:pt x="-177" y="21916"/>
                  <a:pt x="31" y="19563"/>
                </a:cubicBezTo>
                <a:cubicBezTo>
                  <a:pt x="275" y="16808"/>
                  <a:pt x="1881" y="14650"/>
                  <a:pt x="3899" y="14366"/>
                </a:cubicBezTo>
                <a:cubicBezTo>
                  <a:pt x="3911" y="14320"/>
                  <a:pt x="3924" y="14275"/>
                  <a:pt x="3936" y="14229"/>
                </a:cubicBezTo>
                <a:close/>
              </a:path>
              <a:path w="43256" h="43219" fill="none" extrusionOk="0">
                <a:moveTo>
                  <a:pt x="2334" y="24953"/>
                </a:moveTo>
                <a:cubicBezTo>
                  <a:pt x="1450" y="25047"/>
                  <a:pt x="2961" y="25852"/>
                  <a:pt x="2196" y="25239"/>
                </a:cubicBezTo>
                <a:moveTo>
                  <a:pt x="6227" y="34975"/>
                </a:moveTo>
                <a:cubicBezTo>
                  <a:pt x="5872" y="35168"/>
                  <a:pt x="6236" y="35079"/>
                  <a:pt x="5856" y="35139"/>
                </a:cubicBezTo>
                <a:moveTo>
                  <a:pt x="16514" y="38949"/>
                </a:moveTo>
                <a:cubicBezTo>
                  <a:pt x="16247" y="38403"/>
                  <a:pt x="16391" y="39552"/>
                  <a:pt x="16214" y="38941"/>
                </a:cubicBezTo>
                <a:moveTo>
                  <a:pt x="28725" y="36234"/>
                </a:moveTo>
                <a:cubicBezTo>
                  <a:pt x="28686" y="36881"/>
                  <a:pt x="28734" y="35897"/>
                  <a:pt x="28596" y="36519"/>
                </a:cubicBezTo>
                <a:moveTo>
                  <a:pt x="37465" y="30148"/>
                </a:moveTo>
                <a:cubicBezTo>
                  <a:pt x="37581" y="30393"/>
                  <a:pt x="37434" y="26917"/>
                  <a:pt x="37416" y="29949"/>
                </a:cubicBezTo>
                <a:moveTo>
                  <a:pt x="41834" y="15213"/>
                </a:moveTo>
                <a:cubicBezTo>
                  <a:pt x="41509" y="16245"/>
                  <a:pt x="42856" y="15212"/>
                  <a:pt x="42228" y="15940"/>
                </a:cubicBezTo>
                <a:moveTo>
                  <a:pt x="38360" y="5285"/>
                </a:moveTo>
                <a:cubicBezTo>
                  <a:pt x="38415" y="5702"/>
                  <a:pt x="38395" y="5367"/>
                  <a:pt x="38390" y="5791"/>
                </a:cubicBezTo>
                <a:moveTo>
                  <a:pt x="29667" y="2837"/>
                </a:moveTo>
                <a:cubicBezTo>
                  <a:pt x="29856" y="2254"/>
                  <a:pt x="29552" y="2685"/>
                  <a:pt x="29856" y="2199"/>
                </a:cubicBezTo>
                <a:moveTo>
                  <a:pt x="22407" y="3821"/>
                </a:moveTo>
                <a:cubicBezTo>
                  <a:pt x="22484" y="3339"/>
                  <a:pt x="22375" y="3630"/>
                  <a:pt x="22536" y="3189"/>
                </a:cubicBezTo>
                <a:moveTo>
                  <a:pt x="14036" y="5051"/>
                </a:moveTo>
                <a:cubicBezTo>
                  <a:pt x="14508" y="5427"/>
                  <a:pt x="14022" y="5122"/>
                  <a:pt x="14000" y="4991"/>
                </a:cubicBezTo>
                <a:moveTo>
                  <a:pt x="3933" y="14565"/>
                </a:moveTo>
                <a:cubicBezTo>
                  <a:pt x="3830" y="14101"/>
                  <a:pt x="3984" y="14710"/>
                  <a:pt x="3936" y="14229"/>
                </a:cubicBezTo>
              </a:path>
            </a:pathLst>
          </a:custGeom>
          <a:solidFill>
            <a:schemeClr val="accent4">
              <a:lumMod val="20000"/>
              <a:lumOff val="80000"/>
            </a:schemeClr>
          </a:solidFill>
          <a:ln>
            <a:solidFill>
              <a:schemeClr val="accent4">
                <a:lumMod val="40000"/>
                <a:lumOff val="60000"/>
              </a:schemeClr>
            </a:solid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6600" b="1" dirty="0" smtClean="0">
              <a:solidFill>
                <a:schemeClr val="tx1"/>
              </a:solidFill>
            </a:endParaRPr>
          </a:p>
        </p:txBody>
      </p:sp>
      <p:cxnSp>
        <p:nvCxnSpPr>
          <p:cNvPr id="12" name="Straight Arrow Connector 11"/>
          <p:cNvCxnSpPr/>
          <p:nvPr/>
        </p:nvCxnSpPr>
        <p:spPr>
          <a:xfrm flipV="1">
            <a:off x="2973199" y="4618906"/>
            <a:ext cx="797144" cy="685800"/>
          </a:xfrm>
          <a:prstGeom prst="straightConnector1">
            <a:avLst/>
          </a:prstGeom>
          <a:ln>
            <a:solidFill>
              <a:schemeClr val="accent1"/>
            </a:solidFill>
            <a:tailEnd type="arrow"/>
          </a:ln>
          <a:effectLst/>
        </p:spPr>
        <p:style>
          <a:lnRef idx="3">
            <a:schemeClr val="dk1"/>
          </a:lnRef>
          <a:fillRef idx="0">
            <a:schemeClr val="dk1"/>
          </a:fillRef>
          <a:effectRef idx="2">
            <a:schemeClr val="dk1"/>
          </a:effectRef>
          <a:fontRef idx="minor">
            <a:schemeClr val="tx1"/>
          </a:fontRef>
        </p:style>
      </p:cxnSp>
      <p:sp>
        <p:nvSpPr>
          <p:cNvPr id="13" name="TextBox 12"/>
          <p:cNvSpPr txBox="1"/>
          <p:nvPr/>
        </p:nvSpPr>
        <p:spPr>
          <a:xfrm>
            <a:off x="1349727" y="5990501"/>
            <a:ext cx="1982435" cy="369332"/>
          </a:xfrm>
          <a:prstGeom prst="rect">
            <a:avLst/>
          </a:prstGeom>
          <a:noFill/>
        </p:spPr>
        <p:txBody>
          <a:bodyPr wrap="square" rtlCol="0">
            <a:spAutoFit/>
          </a:bodyPr>
          <a:lstStyle/>
          <a:p>
            <a:pPr algn="ctr"/>
            <a:r>
              <a:rPr lang="en-US" dirty="0" smtClean="0">
                <a:latin typeface="Segoe UI Semibold" panose="020B0702040204020203" pitchFamily="34" charset="0"/>
                <a:cs typeface="Segoe UI Semibold" panose="020B0702040204020203" pitchFamily="34" charset="0"/>
              </a:rPr>
              <a:t>Social </a:t>
            </a:r>
            <a:r>
              <a:rPr lang="en-US" dirty="0" smtClean="0"/>
              <a:t>media</a:t>
            </a:r>
            <a:endParaRPr lang="en-US" dirty="0"/>
          </a:p>
        </p:txBody>
      </p:sp>
      <p:cxnSp>
        <p:nvCxnSpPr>
          <p:cNvPr id="14" name="Straight Arrow Connector 13"/>
          <p:cNvCxnSpPr/>
          <p:nvPr/>
        </p:nvCxnSpPr>
        <p:spPr>
          <a:xfrm>
            <a:off x="3332162" y="2732956"/>
            <a:ext cx="531922" cy="371475"/>
          </a:xfrm>
          <a:prstGeom prst="straightConnector1">
            <a:avLst/>
          </a:prstGeom>
          <a:ln>
            <a:solidFill>
              <a:schemeClr val="accent1"/>
            </a:solidFill>
            <a:tailEnd type="arrow"/>
          </a:ln>
          <a:effectLst/>
        </p:spPr>
        <p:style>
          <a:lnRef idx="3">
            <a:schemeClr val="dk1"/>
          </a:lnRef>
          <a:fillRef idx="0">
            <a:schemeClr val="dk1"/>
          </a:fillRef>
          <a:effectRef idx="2">
            <a:schemeClr val="dk1"/>
          </a:effectRef>
          <a:fontRef idx="minor">
            <a:schemeClr val="tx1"/>
          </a:fontRef>
        </p:style>
      </p:cxnSp>
      <p:sp>
        <p:nvSpPr>
          <p:cNvPr id="15" name="TextBox 14"/>
          <p:cNvSpPr txBox="1"/>
          <p:nvPr/>
        </p:nvSpPr>
        <p:spPr>
          <a:xfrm>
            <a:off x="1675657" y="2685176"/>
            <a:ext cx="1498167" cy="369332"/>
          </a:xfrm>
          <a:prstGeom prst="rect">
            <a:avLst/>
          </a:prstGeom>
          <a:noFill/>
        </p:spPr>
        <p:txBody>
          <a:bodyPr wrap="none" rtlCol="0">
            <a:spAutoFit/>
          </a:bodyPr>
          <a:lstStyle/>
          <a:p>
            <a:pPr algn="ctr"/>
            <a:r>
              <a:rPr lang="en-US" dirty="0" smtClean="0">
                <a:latin typeface="Segoe UI Semibold" panose="020B0702040204020203" pitchFamily="34" charset="0"/>
                <a:cs typeface="Segoe UI Semibold" panose="020B0702040204020203" pitchFamily="34" charset="0"/>
              </a:rPr>
              <a:t>Stock tickers</a:t>
            </a:r>
            <a:endParaRPr lang="en-US" dirty="0">
              <a:latin typeface="Segoe UI Semibold" panose="020B0702040204020203" pitchFamily="34" charset="0"/>
              <a:cs typeface="Segoe UI Semibold" panose="020B0702040204020203" pitchFamily="34" charset="0"/>
            </a:endParaRPr>
          </a:p>
        </p:txBody>
      </p:sp>
      <p:sp>
        <p:nvSpPr>
          <p:cNvPr id="16" name="TextBox 15"/>
          <p:cNvSpPr txBox="1"/>
          <p:nvPr/>
        </p:nvSpPr>
        <p:spPr>
          <a:xfrm>
            <a:off x="5195920" y="2062495"/>
            <a:ext cx="1393330" cy="369332"/>
          </a:xfrm>
          <a:prstGeom prst="rect">
            <a:avLst/>
          </a:prstGeom>
          <a:noFill/>
        </p:spPr>
        <p:txBody>
          <a:bodyPr wrap="none" rtlCol="0">
            <a:spAutoFit/>
          </a:bodyPr>
          <a:lstStyle/>
          <a:p>
            <a:pPr algn="ctr"/>
            <a:r>
              <a:rPr lang="en-US" dirty="0" smtClean="0"/>
              <a:t>RSS    </a:t>
            </a:r>
            <a:r>
              <a:rPr lang="en-US" dirty="0" smtClean="0">
                <a:latin typeface="Segoe UI Semibold" panose="020B0702040204020203" pitchFamily="34" charset="0"/>
                <a:cs typeface="Segoe UI Semibold" panose="020B0702040204020203" pitchFamily="34" charset="0"/>
              </a:rPr>
              <a:t>feeds</a:t>
            </a:r>
            <a:endParaRPr lang="en-US" dirty="0">
              <a:latin typeface="Segoe UI Semibold" panose="020B0702040204020203" pitchFamily="34" charset="0"/>
              <a:cs typeface="Segoe UI Semibold" panose="020B0702040204020203" pitchFamily="34" charset="0"/>
            </a:endParaRPr>
          </a:p>
        </p:txBody>
      </p:sp>
      <p:cxnSp>
        <p:nvCxnSpPr>
          <p:cNvPr id="17" name="Straight Arrow Connector 16"/>
          <p:cNvCxnSpPr/>
          <p:nvPr/>
        </p:nvCxnSpPr>
        <p:spPr>
          <a:xfrm>
            <a:off x="5789612" y="2009056"/>
            <a:ext cx="0" cy="709431"/>
          </a:xfrm>
          <a:prstGeom prst="straightConnector1">
            <a:avLst/>
          </a:prstGeom>
          <a:ln>
            <a:solidFill>
              <a:schemeClr val="accent1"/>
            </a:solidFill>
            <a:tailEnd type="arrow"/>
          </a:ln>
          <a:effectLst/>
        </p:spPr>
        <p:style>
          <a:lnRef idx="3">
            <a:schemeClr val="dk1"/>
          </a:lnRef>
          <a:fillRef idx="0">
            <a:schemeClr val="dk1"/>
          </a:fillRef>
          <a:effectRef idx="2">
            <a:schemeClr val="dk1"/>
          </a:effectRef>
          <a:fontRef idx="minor">
            <a:schemeClr val="tx1"/>
          </a:fontRef>
        </p:style>
      </p:cxnSp>
      <p:cxnSp>
        <p:nvCxnSpPr>
          <p:cNvPr id="18" name="Straight Arrow Connector 17"/>
          <p:cNvCxnSpPr/>
          <p:nvPr/>
        </p:nvCxnSpPr>
        <p:spPr>
          <a:xfrm flipH="1">
            <a:off x="7799307" y="2466256"/>
            <a:ext cx="504905" cy="515069"/>
          </a:xfrm>
          <a:prstGeom prst="straightConnector1">
            <a:avLst/>
          </a:prstGeom>
          <a:ln>
            <a:solidFill>
              <a:schemeClr val="accent1"/>
            </a:solidFill>
            <a:tailEnd type="arrow"/>
          </a:ln>
          <a:effectLst/>
        </p:spPr>
        <p:style>
          <a:lnRef idx="3">
            <a:schemeClr val="dk1"/>
          </a:lnRef>
          <a:fillRef idx="0">
            <a:schemeClr val="dk1"/>
          </a:fillRef>
          <a:effectRef idx="2">
            <a:schemeClr val="dk1"/>
          </a:effectRef>
          <a:fontRef idx="minor">
            <a:schemeClr val="tx1"/>
          </a:fontRef>
        </p:style>
      </p:cxnSp>
      <p:sp>
        <p:nvSpPr>
          <p:cNvPr id="19" name="TextBox 18"/>
          <p:cNvSpPr txBox="1"/>
          <p:nvPr/>
        </p:nvSpPr>
        <p:spPr>
          <a:xfrm>
            <a:off x="8405401" y="2343734"/>
            <a:ext cx="604653" cy="369332"/>
          </a:xfrm>
          <a:prstGeom prst="rect">
            <a:avLst/>
          </a:prstGeom>
          <a:noFill/>
        </p:spPr>
        <p:txBody>
          <a:bodyPr wrap="none" rtlCol="0">
            <a:spAutoFit/>
          </a:bodyPr>
          <a:lstStyle/>
          <a:p>
            <a:pPr algn="ctr"/>
            <a:r>
              <a:rPr lang="en-US" dirty="0">
                <a:latin typeface="Segoe UI Semibold" panose="020B0702040204020203" pitchFamily="34" charset="0"/>
                <a:cs typeface="Segoe UI Semibold" panose="020B0702040204020203" pitchFamily="34" charset="0"/>
              </a:rPr>
              <a:t>GPS</a:t>
            </a:r>
          </a:p>
        </p:txBody>
      </p:sp>
      <p:cxnSp>
        <p:nvCxnSpPr>
          <p:cNvPr id="20" name="Straight Arrow Connector 19"/>
          <p:cNvCxnSpPr/>
          <p:nvPr/>
        </p:nvCxnSpPr>
        <p:spPr>
          <a:xfrm flipH="1" flipV="1">
            <a:off x="7846828" y="4412512"/>
            <a:ext cx="628834" cy="549294"/>
          </a:xfrm>
          <a:prstGeom prst="straightConnector1">
            <a:avLst/>
          </a:prstGeom>
          <a:ln>
            <a:solidFill>
              <a:schemeClr val="accent1"/>
            </a:solidFill>
            <a:tailEnd type="arrow"/>
          </a:ln>
          <a:effectLst/>
        </p:spPr>
        <p:style>
          <a:lnRef idx="3">
            <a:schemeClr val="dk1"/>
          </a:lnRef>
          <a:fillRef idx="0">
            <a:schemeClr val="dk1"/>
          </a:fillRef>
          <a:effectRef idx="2">
            <a:schemeClr val="dk1"/>
          </a:effectRef>
          <a:fontRef idx="minor">
            <a:schemeClr val="tx1"/>
          </a:fontRef>
        </p:style>
      </p:cxnSp>
      <p:sp>
        <p:nvSpPr>
          <p:cNvPr id="21" name="TextBox 20"/>
          <p:cNvSpPr txBox="1"/>
          <p:nvPr/>
        </p:nvSpPr>
        <p:spPr>
          <a:xfrm>
            <a:off x="8611460" y="4504292"/>
            <a:ext cx="2267224" cy="369332"/>
          </a:xfrm>
          <a:prstGeom prst="rect">
            <a:avLst/>
          </a:prstGeom>
          <a:noFill/>
        </p:spPr>
        <p:txBody>
          <a:bodyPr wrap="none" rtlCol="0">
            <a:spAutoFit/>
          </a:bodyPr>
          <a:lstStyle/>
          <a:p>
            <a:pPr algn="ctr"/>
            <a:r>
              <a:rPr lang="en-US" dirty="0" smtClean="0"/>
              <a:t>Server </a:t>
            </a:r>
            <a:r>
              <a:rPr lang="en-US" dirty="0">
                <a:latin typeface="Segoe UI Semibold" panose="020B0702040204020203" pitchFamily="34" charset="0"/>
                <a:cs typeface="Segoe UI Semibold" panose="020B0702040204020203" pitchFamily="34" charset="0"/>
              </a:rPr>
              <a:t>management</a:t>
            </a:r>
          </a:p>
        </p:txBody>
      </p:sp>
      <p:cxnSp>
        <p:nvCxnSpPr>
          <p:cNvPr id="22" name="Straight Arrow Connector 21"/>
          <p:cNvCxnSpPr/>
          <p:nvPr/>
        </p:nvCxnSpPr>
        <p:spPr>
          <a:xfrm flipV="1">
            <a:off x="6037439" y="4968513"/>
            <a:ext cx="0" cy="672385"/>
          </a:xfrm>
          <a:prstGeom prst="straightConnector1">
            <a:avLst/>
          </a:prstGeom>
          <a:ln>
            <a:solidFill>
              <a:schemeClr val="accent1"/>
            </a:solidFill>
            <a:tailEnd type="arrow"/>
          </a:ln>
          <a:effectLst/>
        </p:spPr>
        <p:style>
          <a:lnRef idx="3">
            <a:schemeClr val="dk1"/>
          </a:lnRef>
          <a:fillRef idx="0">
            <a:schemeClr val="dk1"/>
          </a:fillRef>
          <a:effectRef idx="2">
            <a:schemeClr val="dk1"/>
          </a:effectRef>
          <a:fontRef idx="minor">
            <a:schemeClr val="tx1"/>
          </a:fontRef>
        </p:style>
      </p:cxn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8516" y="3200719"/>
            <a:ext cx="3790791" cy="1219200"/>
          </a:xfrm>
          <a:prstGeom prst="rect">
            <a:avLst/>
          </a:prstGeom>
        </p:spPr>
      </p:pic>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50822" y="1477179"/>
            <a:ext cx="1670283" cy="1113522"/>
          </a:xfrm>
          <a:prstGeom prst="rect">
            <a:avLst/>
          </a:prstGeom>
          <a:effectLst>
            <a:outerShdw blurRad="50800" dist="38100" dir="2700000" algn="tl" rotWithShape="0">
              <a:prstClr val="black">
                <a:alpha val="40000"/>
              </a:prstClr>
            </a:outerShdw>
          </a:effectLst>
        </p:spPr>
      </p:pic>
      <p:sp>
        <p:nvSpPr>
          <p:cNvPr id="23" name="TextBox 22"/>
          <p:cNvSpPr txBox="1"/>
          <p:nvPr/>
        </p:nvSpPr>
        <p:spPr>
          <a:xfrm>
            <a:off x="6402746" y="5547524"/>
            <a:ext cx="1208087" cy="369332"/>
          </a:xfrm>
          <a:prstGeom prst="rect">
            <a:avLst/>
          </a:prstGeom>
          <a:noFill/>
        </p:spPr>
        <p:txBody>
          <a:bodyPr wrap="square" rtlCol="0">
            <a:spAutoFit/>
          </a:bodyPr>
          <a:lstStyle/>
          <a:p>
            <a:pPr algn="ctr"/>
            <a:r>
              <a:rPr lang="en-US" dirty="0" smtClean="0"/>
              <a:t>UI </a:t>
            </a:r>
            <a:r>
              <a:rPr lang="en-US" dirty="0">
                <a:latin typeface="Segoe UI Semibold" panose="020B0702040204020203" pitchFamily="34" charset="0"/>
                <a:cs typeface="Segoe UI Semibold" panose="020B0702040204020203" pitchFamily="34" charset="0"/>
              </a:rPr>
              <a:t>events</a:t>
            </a:r>
          </a:p>
        </p:txBody>
      </p:sp>
      <p:pic>
        <p:nvPicPr>
          <p:cNvPr id="1034" name="Picture 10" descr="http://iconshots.com/wp-content/uploads/2013/02/twitter-vector-150x150.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1809739" y="4904656"/>
            <a:ext cx="1081868" cy="108186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Data Cent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11460" y="4974483"/>
            <a:ext cx="2242240" cy="120068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upload.wikimedia.org/wikipedia/commons/thumb/3/3e/Navstar-2.jpg/220px-Navstar-2.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05401" y="1081619"/>
            <a:ext cx="1232447" cy="1232448"/>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http://files.softicons.com/download/android-icons/android-application-icons-2-by-bharath-prabhuswamy/png/600x600/RSS.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61094" y="972320"/>
            <a:ext cx="1019352" cy="1019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70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52"/>
                                        </p:tgtEl>
                                        <p:attrNameLst>
                                          <p:attrName>style.visibility</p:attrName>
                                        </p:attrNameLst>
                                      </p:cBhvr>
                                      <p:to>
                                        <p:strVal val="visible"/>
                                      </p:to>
                                    </p:set>
                                    <p:animEffect transition="in" filter="fade">
                                      <p:cBhvr>
                                        <p:cTn id="14" dur="500"/>
                                        <p:tgtEl>
                                          <p:spTgt spid="105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046"/>
                                        </p:tgtEl>
                                        <p:attrNameLst>
                                          <p:attrName>style.visibility</p:attrName>
                                        </p:attrNameLst>
                                      </p:cBhvr>
                                      <p:to>
                                        <p:strVal val="visible"/>
                                      </p:to>
                                    </p:set>
                                    <p:animEffect transition="in" filter="fade">
                                      <p:cBhvr>
                                        <p:cTn id="21" dur="500"/>
                                        <p:tgtEl>
                                          <p:spTgt spid="104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1042"/>
                                        </p:tgtEl>
                                        <p:attrNameLst>
                                          <p:attrName>style.visibility</p:attrName>
                                        </p:attrNameLst>
                                      </p:cBhvr>
                                      <p:to>
                                        <p:strVal val="visible"/>
                                      </p:to>
                                    </p:set>
                                    <p:animEffect transition="in" filter="fade">
                                      <p:cBhvr>
                                        <p:cTn id="28" dur="500"/>
                                        <p:tgtEl>
                                          <p:spTgt spid="104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par>
                          <p:cTn id="39" fill="hold">
                            <p:stCondLst>
                              <p:cond delay="2500"/>
                            </p:stCondLst>
                            <p:childTnLst>
                              <p:par>
                                <p:cTn id="40" presetID="10" presetClass="entr" presetSubtype="0" fill="hold" nodeType="afterEffect">
                                  <p:stCondLst>
                                    <p:cond delay="0"/>
                                  </p:stCondLst>
                                  <p:childTnLst>
                                    <p:set>
                                      <p:cBhvr>
                                        <p:cTn id="41" dur="1" fill="hold">
                                          <p:stCondLst>
                                            <p:cond delay="0"/>
                                          </p:stCondLst>
                                        </p:cTn>
                                        <p:tgtEl>
                                          <p:spTgt spid="1034"/>
                                        </p:tgtEl>
                                        <p:attrNameLst>
                                          <p:attrName>style.visibility</p:attrName>
                                        </p:attrNameLst>
                                      </p:cBhvr>
                                      <p:to>
                                        <p:strVal val="visible"/>
                                      </p:to>
                                    </p:set>
                                    <p:animEffect transition="in" filter="fade">
                                      <p:cBhvr>
                                        <p:cTn id="42" dur="500"/>
                                        <p:tgtEl>
                                          <p:spTgt spid="103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up)">
                                      <p:cBhvr>
                                        <p:cTn id="50" dur="500"/>
                                        <p:tgtEl>
                                          <p:spTgt spid="14"/>
                                        </p:tgtEl>
                                      </p:cBhvr>
                                    </p:animEffect>
                                  </p:childTnLst>
                                </p:cTn>
                              </p:par>
                              <p:par>
                                <p:cTn id="51" presetID="22" presetClass="entr" presetSubtype="1"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wipe(up)">
                                      <p:cBhvr>
                                        <p:cTn id="53" dur="500"/>
                                        <p:tgtEl>
                                          <p:spTgt spid="17"/>
                                        </p:tgtEl>
                                      </p:cBhvr>
                                    </p:animEffect>
                                  </p:childTnLst>
                                </p:cTn>
                              </p:par>
                              <p:par>
                                <p:cTn id="54" presetID="22" presetClass="entr" presetSubtype="2" fill="hold"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wipe(right)">
                                      <p:cBhvr>
                                        <p:cTn id="56" dur="500"/>
                                        <p:tgtEl>
                                          <p:spTgt spid="18"/>
                                        </p:tgtEl>
                                      </p:cBhvr>
                                    </p:animEffect>
                                  </p:childTnLst>
                                </p:cTn>
                              </p:par>
                              <p:par>
                                <p:cTn id="57" presetID="22" presetClass="entr" presetSubtype="4" fill="hold"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down)">
                                      <p:cBhvr>
                                        <p:cTn id="59" dur="500"/>
                                        <p:tgtEl>
                                          <p:spTgt spid="20"/>
                                        </p:tgtEl>
                                      </p:cBhvr>
                                    </p:animEffect>
                                  </p:childTnLst>
                                </p:cTn>
                              </p:par>
                              <p:par>
                                <p:cTn id="60" presetID="22" presetClass="entr" presetSubtype="4" fill="hold"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wipe(down)">
                                      <p:cBhvr>
                                        <p:cTn id="62" dur="500"/>
                                        <p:tgtEl>
                                          <p:spTgt spid="22"/>
                                        </p:tgtEl>
                                      </p:cBhvr>
                                    </p:animEffect>
                                  </p:childTnLst>
                                </p:cTn>
                              </p:par>
                              <p:par>
                                <p:cTn id="63" presetID="22" presetClass="entr" presetSubtype="4" fill="hold" nodeType="with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wipe(down)">
                                      <p:cBhvr>
                                        <p:cTn id="6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19" grpId="0"/>
      <p:bldP spid="21" grpId="0"/>
      <p:bldP spid="2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8847540" y="4419600"/>
            <a:ext cx="1439461" cy="2133600"/>
          </a:xfrm>
          <a:prstGeom prst="rect">
            <a:avLst/>
          </a:prstGeom>
        </p:spPr>
      </p:pic>
      <p:sp>
        <p:nvSpPr>
          <p:cNvPr id="2" name="Title 1"/>
          <p:cNvSpPr>
            <a:spLocks noGrp="1"/>
          </p:cNvSpPr>
          <p:nvPr>
            <p:ph type="title"/>
          </p:nvPr>
        </p:nvSpPr>
        <p:spPr/>
        <p:txBody>
          <a:bodyPr>
            <a:normAutofit/>
          </a:bodyPr>
          <a:lstStyle/>
          <a:p>
            <a:r>
              <a:rPr lang="en-US" dirty="0" smtClean="0"/>
              <a:t>Top-rated </a:t>
            </a:r>
            <a:r>
              <a:rPr lang="en-US" smtClean="0"/>
              <a:t>Movies Collection</a:t>
            </a:r>
            <a:endParaRPr lang="en-US" dirty="0"/>
          </a:p>
        </p:txBody>
      </p:sp>
      <p:sp>
        <p:nvSpPr>
          <p:cNvPr id="3" name="Content Placeholder 2"/>
          <p:cNvSpPr>
            <a:spLocks noGrp="1"/>
          </p:cNvSpPr>
          <p:nvPr>
            <p:ph idx="1"/>
          </p:nvPr>
        </p:nvSpPr>
        <p:spPr/>
        <p:txBody>
          <a:bodyPr>
            <a:normAutofit/>
          </a:bodyPr>
          <a:lstStyle/>
          <a:p>
            <a:pPr marL="0" indent="0">
              <a:buNone/>
            </a:pPr>
            <a:endParaRPr lang="en-US" sz="2000" dirty="0">
              <a:solidFill>
                <a:schemeClr val="tx1"/>
              </a:solidFill>
              <a:latin typeface="Consolas"/>
              <a:cs typeface="Consolas"/>
            </a:endParaRPr>
          </a:p>
          <a:p>
            <a:pPr marL="0" indent="0">
              <a:buNone/>
            </a:pPr>
            <a:r>
              <a:rPr lang="en-US" sz="2000" dirty="0" err="1" smtClean="0">
                <a:solidFill>
                  <a:srgbClr val="0070C0"/>
                </a:solidFill>
                <a:latin typeface="Consolas"/>
                <a:cs typeface="Consolas"/>
              </a:rPr>
              <a:t>Func</a:t>
            </a:r>
            <a:r>
              <a:rPr lang="en-US" sz="2000" dirty="0" smtClean="0">
                <a:solidFill>
                  <a:srgbClr val="0070C0"/>
                </a:solidFill>
                <a:latin typeface="Consolas"/>
                <a:cs typeface="Consolas"/>
              </a:rPr>
              <a:t>&lt;User, </a:t>
            </a:r>
            <a:r>
              <a:rPr lang="en-US" sz="2000" dirty="0" err="1" smtClean="0">
                <a:solidFill>
                  <a:srgbClr val="0070C0"/>
                </a:solidFill>
                <a:latin typeface="Consolas"/>
                <a:cs typeface="Consolas"/>
              </a:rPr>
              <a:t>IObservable</a:t>
            </a:r>
            <a:r>
              <a:rPr lang="en-US" sz="2000" dirty="0" smtClean="0">
                <a:solidFill>
                  <a:srgbClr val="0070C0"/>
                </a:solidFill>
                <a:latin typeface="Consolas"/>
                <a:cs typeface="Consolas"/>
              </a:rPr>
              <a:t>&lt;Video&gt;&gt; </a:t>
            </a:r>
            <a:r>
              <a:rPr lang="en-US" sz="2000" dirty="0" err="1" smtClean="0">
                <a:solidFill>
                  <a:schemeClr val="tx1"/>
                </a:solidFill>
                <a:latin typeface="Consolas"/>
                <a:cs typeface="Consolas"/>
              </a:rPr>
              <a:t>getTopRatedFilms</a:t>
            </a:r>
            <a:r>
              <a:rPr lang="en-US" sz="2000" dirty="0" smtClean="0">
                <a:solidFill>
                  <a:schemeClr val="tx1"/>
                </a:solidFill>
                <a:latin typeface="Consolas"/>
                <a:cs typeface="Consolas"/>
              </a:rPr>
              <a:t> </a:t>
            </a:r>
            <a:r>
              <a:rPr lang="en-US" sz="2000" dirty="0">
                <a:solidFill>
                  <a:schemeClr val="tx1"/>
                </a:solidFill>
                <a:latin typeface="Consolas"/>
                <a:cs typeface="Consolas"/>
              </a:rPr>
              <a:t>= user =&gt;</a:t>
            </a:r>
          </a:p>
          <a:p>
            <a:pPr marL="0" indent="0">
              <a:buNone/>
            </a:pPr>
            <a:r>
              <a:rPr lang="en-US" sz="2000" dirty="0">
                <a:solidFill>
                  <a:schemeClr val="tx1"/>
                </a:solidFill>
                <a:latin typeface="Consolas"/>
                <a:cs typeface="Consolas"/>
              </a:rPr>
              <a:t>   </a:t>
            </a:r>
            <a:r>
              <a:rPr lang="en-US" sz="2000" dirty="0" err="1" smtClean="0">
                <a:solidFill>
                  <a:schemeClr val="tx1"/>
                </a:solidFill>
                <a:latin typeface="Consolas"/>
                <a:cs typeface="Consolas"/>
              </a:rPr>
              <a:t>user.VideoLists</a:t>
            </a:r>
            <a:endParaRPr lang="en-US" sz="2000" dirty="0">
              <a:solidFill>
                <a:schemeClr val="tx1"/>
              </a:solidFill>
              <a:latin typeface="Consolas"/>
              <a:cs typeface="Consolas"/>
            </a:endParaRPr>
          </a:p>
          <a:p>
            <a:pPr marL="0" indent="0">
              <a:buNone/>
            </a:pPr>
            <a:r>
              <a:rPr lang="en-US" sz="2000" dirty="0">
                <a:solidFill>
                  <a:schemeClr val="tx1"/>
                </a:solidFill>
                <a:latin typeface="Consolas"/>
                <a:cs typeface="Consolas"/>
              </a:rPr>
              <a:t>      </a:t>
            </a:r>
            <a:r>
              <a:rPr lang="en-US" sz="2000" dirty="0" smtClean="0">
                <a:solidFill>
                  <a:schemeClr val="tx1"/>
                </a:solidFill>
                <a:latin typeface="Consolas"/>
                <a:cs typeface="Consolas"/>
              </a:rPr>
              <a:t>.</a:t>
            </a:r>
            <a:r>
              <a:rPr lang="en-US" sz="2000" b="1" dirty="0" smtClean="0">
                <a:solidFill>
                  <a:schemeClr val="tx1"/>
                </a:solidFill>
                <a:latin typeface="Consolas"/>
                <a:cs typeface="Consolas"/>
              </a:rPr>
              <a:t>Select</a:t>
            </a:r>
            <a:r>
              <a:rPr lang="en-US" sz="2000" dirty="0" smtClean="0">
                <a:solidFill>
                  <a:schemeClr val="tx1"/>
                </a:solidFill>
                <a:latin typeface="Consolas"/>
                <a:cs typeface="Consolas"/>
              </a:rPr>
              <a:t>(</a:t>
            </a:r>
            <a:r>
              <a:rPr lang="en-US" sz="2000" dirty="0" err="1" smtClean="0">
                <a:solidFill>
                  <a:schemeClr val="tx1"/>
                </a:solidFill>
                <a:latin typeface="Consolas"/>
                <a:cs typeface="Consolas"/>
              </a:rPr>
              <a:t>videoList</a:t>
            </a:r>
            <a:r>
              <a:rPr lang="en-US" sz="2000" dirty="0" smtClean="0">
                <a:solidFill>
                  <a:schemeClr val="tx1"/>
                </a:solidFill>
                <a:latin typeface="Consolas"/>
                <a:cs typeface="Consolas"/>
              </a:rPr>
              <a:t> </a:t>
            </a:r>
            <a:r>
              <a:rPr lang="en-US" sz="2000" dirty="0">
                <a:solidFill>
                  <a:schemeClr val="tx1"/>
                </a:solidFill>
                <a:latin typeface="Consolas"/>
                <a:cs typeface="Consolas"/>
              </a:rPr>
              <a:t>=&gt; </a:t>
            </a:r>
          </a:p>
          <a:p>
            <a:pPr marL="0" indent="0">
              <a:buNone/>
            </a:pPr>
            <a:r>
              <a:rPr lang="en-US" sz="2000" dirty="0">
                <a:solidFill>
                  <a:schemeClr val="tx1"/>
                </a:solidFill>
                <a:latin typeface="Consolas"/>
                <a:cs typeface="Consolas"/>
              </a:rPr>
              <a:t>         </a:t>
            </a:r>
            <a:r>
              <a:rPr lang="en-US" sz="2000" dirty="0" err="1" smtClean="0">
                <a:solidFill>
                  <a:schemeClr val="tx1"/>
                </a:solidFill>
                <a:latin typeface="Consolas"/>
                <a:cs typeface="Consolas"/>
              </a:rPr>
              <a:t>videoList.Videos</a:t>
            </a:r>
            <a:endParaRPr lang="en-US" sz="2000" dirty="0">
              <a:solidFill>
                <a:schemeClr val="tx1"/>
              </a:solidFill>
              <a:latin typeface="Consolas"/>
              <a:cs typeface="Consolas"/>
            </a:endParaRPr>
          </a:p>
          <a:p>
            <a:pPr marL="0" indent="0">
              <a:buNone/>
            </a:pPr>
            <a:r>
              <a:rPr lang="en-US" sz="2000" dirty="0">
                <a:solidFill>
                  <a:schemeClr val="tx1"/>
                </a:solidFill>
                <a:latin typeface="Consolas"/>
                <a:cs typeface="Consolas"/>
              </a:rPr>
              <a:t>            </a:t>
            </a:r>
            <a:r>
              <a:rPr lang="en-US" sz="2000" dirty="0" smtClean="0">
                <a:solidFill>
                  <a:schemeClr val="tx1"/>
                </a:solidFill>
                <a:latin typeface="Consolas"/>
                <a:cs typeface="Consolas"/>
              </a:rPr>
              <a:t>.</a:t>
            </a:r>
            <a:r>
              <a:rPr lang="en-US" sz="2000" b="1" dirty="0" smtClean="0">
                <a:solidFill>
                  <a:schemeClr val="tx1"/>
                </a:solidFill>
                <a:latin typeface="Consolas"/>
                <a:cs typeface="Consolas"/>
              </a:rPr>
              <a:t>Where</a:t>
            </a:r>
            <a:r>
              <a:rPr lang="en-US" sz="2000" dirty="0" smtClean="0">
                <a:solidFill>
                  <a:schemeClr val="tx1"/>
                </a:solidFill>
                <a:latin typeface="Consolas"/>
                <a:cs typeface="Consolas"/>
              </a:rPr>
              <a:t>(video </a:t>
            </a:r>
            <a:r>
              <a:rPr lang="en-US" sz="2000" dirty="0">
                <a:solidFill>
                  <a:schemeClr val="tx1"/>
                </a:solidFill>
                <a:latin typeface="Consolas"/>
                <a:cs typeface="Consolas"/>
              </a:rPr>
              <a:t>=&gt; </a:t>
            </a:r>
            <a:r>
              <a:rPr lang="en-US" sz="2000" dirty="0" err="1" smtClean="0">
                <a:solidFill>
                  <a:schemeClr val="tx1"/>
                </a:solidFill>
                <a:latin typeface="Consolas"/>
                <a:cs typeface="Consolas"/>
              </a:rPr>
              <a:t>video.Rating</a:t>
            </a:r>
            <a:r>
              <a:rPr lang="en-US" sz="2000" dirty="0" smtClean="0">
                <a:solidFill>
                  <a:schemeClr val="tx1"/>
                </a:solidFill>
                <a:latin typeface="Consolas"/>
                <a:cs typeface="Consolas"/>
              </a:rPr>
              <a:t> </a:t>
            </a:r>
            <a:r>
              <a:rPr lang="en-US" sz="2000" dirty="0">
                <a:solidFill>
                  <a:schemeClr val="tx1"/>
                </a:solidFill>
                <a:latin typeface="Consolas"/>
                <a:cs typeface="Consolas"/>
              </a:rPr>
              <a:t>=== 5.0</a:t>
            </a:r>
            <a:r>
              <a:rPr lang="en-US" sz="2000" dirty="0" smtClean="0">
                <a:solidFill>
                  <a:schemeClr val="tx1"/>
                </a:solidFill>
                <a:latin typeface="Consolas"/>
                <a:cs typeface="Consolas"/>
              </a:rPr>
              <a:t>)).</a:t>
            </a:r>
          </a:p>
          <a:p>
            <a:pPr marL="0" indent="0">
              <a:buNone/>
            </a:pPr>
            <a:r>
              <a:rPr lang="en-US" sz="2000" dirty="0">
                <a:solidFill>
                  <a:schemeClr val="tx1"/>
                </a:solidFill>
                <a:latin typeface="Consolas"/>
                <a:cs typeface="Consolas"/>
              </a:rPr>
              <a:t> </a:t>
            </a:r>
            <a:r>
              <a:rPr lang="en-US" sz="2000" dirty="0" smtClean="0">
                <a:solidFill>
                  <a:schemeClr val="tx1"/>
                </a:solidFill>
                <a:latin typeface="Consolas"/>
                <a:cs typeface="Consolas"/>
              </a:rPr>
              <a:t>     </a:t>
            </a:r>
            <a:r>
              <a:rPr lang="en-US" sz="2000" b="1" dirty="0" smtClean="0">
                <a:solidFill>
                  <a:schemeClr val="tx1"/>
                </a:solidFill>
                <a:latin typeface="Consolas"/>
                <a:cs typeface="Consolas"/>
              </a:rPr>
              <a:t>Merge()</a:t>
            </a:r>
            <a:r>
              <a:rPr lang="en-US" sz="2000" dirty="0" smtClean="0">
                <a:solidFill>
                  <a:schemeClr val="tx1"/>
                </a:solidFill>
                <a:latin typeface="Consolas"/>
                <a:cs typeface="Consolas"/>
              </a:rPr>
              <a:t>;</a:t>
            </a:r>
            <a:endParaRPr lang="en-US" sz="2000" dirty="0">
              <a:solidFill>
                <a:schemeClr val="tx1"/>
              </a:solidFill>
              <a:latin typeface="Consolas"/>
              <a:cs typeface="Consolas"/>
            </a:endParaRPr>
          </a:p>
          <a:p>
            <a:pPr marL="0" indent="0">
              <a:buNone/>
            </a:pPr>
            <a:endParaRPr lang="en-US" sz="2000" dirty="0">
              <a:solidFill>
                <a:schemeClr val="tx1"/>
              </a:solidFill>
              <a:latin typeface="Consolas"/>
              <a:cs typeface="Consolas"/>
            </a:endParaRPr>
          </a:p>
          <a:p>
            <a:pPr marL="0" indent="0">
              <a:buNone/>
            </a:pPr>
            <a:r>
              <a:rPr lang="en-US" sz="2000" dirty="0" err="1">
                <a:solidFill>
                  <a:schemeClr val="tx1"/>
                </a:solidFill>
                <a:latin typeface="Consolas"/>
                <a:cs typeface="Consolas"/>
              </a:rPr>
              <a:t>getTopRatedFilms</a:t>
            </a:r>
            <a:r>
              <a:rPr lang="en-US" sz="2000" dirty="0">
                <a:solidFill>
                  <a:schemeClr val="tx1"/>
                </a:solidFill>
                <a:latin typeface="Consolas"/>
                <a:cs typeface="Consolas"/>
              </a:rPr>
              <a:t>(user</a:t>
            </a:r>
            <a:r>
              <a:rPr lang="en-US" sz="2000" dirty="0" smtClean="0">
                <a:solidFill>
                  <a:schemeClr val="tx1"/>
                </a:solidFill>
                <a:latin typeface="Consolas"/>
                <a:cs typeface="Consolas"/>
              </a:rPr>
              <a:t>)</a:t>
            </a:r>
            <a:endParaRPr lang="en-US" sz="2000" dirty="0">
              <a:solidFill>
                <a:schemeClr val="tx1"/>
              </a:solidFill>
              <a:latin typeface="Consolas"/>
              <a:cs typeface="Consolas"/>
            </a:endParaRPr>
          </a:p>
          <a:p>
            <a:pPr marL="0" indent="0">
              <a:buNone/>
            </a:pPr>
            <a:r>
              <a:rPr lang="en-US" sz="2000" dirty="0">
                <a:solidFill>
                  <a:schemeClr val="tx1"/>
                </a:solidFill>
                <a:latin typeface="Consolas"/>
                <a:cs typeface="Consolas"/>
              </a:rPr>
              <a:t>   </a:t>
            </a:r>
            <a:r>
              <a:rPr lang="en-US" sz="2000" dirty="0" smtClean="0">
                <a:solidFill>
                  <a:schemeClr val="tx1"/>
                </a:solidFill>
                <a:latin typeface="Consolas"/>
                <a:cs typeface="Consolas"/>
              </a:rPr>
              <a:t>.</a:t>
            </a:r>
            <a:r>
              <a:rPr lang="en-US" sz="2000" b="1" dirty="0" smtClean="0">
                <a:solidFill>
                  <a:schemeClr val="tx1"/>
                </a:solidFill>
                <a:latin typeface="Consolas"/>
                <a:cs typeface="Consolas"/>
              </a:rPr>
              <a:t>Subscribe</a:t>
            </a:r>
            <a:r>
              <a:rPr lang="en-US" sz="2000" dirty="0" smtClean="0">
                <a:solidFill>
                  <a:schemeClr val="tx1"/>
                </a:solidFill>
                <a:latin typeface="Consolas"/>
                <a:cs typeface="Consolas"/>
              </a:rPr>
              <a:t>(film </a:t>
            </a:r>
            <a:r>
              <a:rPr lang="en-US" sz="2000" dirty="0">
                <a:solidFill>
                  <a:schemeClr val="tx1"/>
                </a:solidFill>
                <a:latin typeface="Consolas"/>
                <a:cs typeface="Consolas"/>
              </a:rPr>
              <a:t>=&gt; </a:t>
            </a:r>
            <a:r>
              <a:rPr lang="en-US" sz="2000" dirty="0" err="1" smtClean="0">
                <a:solidFill>
                  <a:schemeClr val="tx1"/>
                </a:solidFill>
                <a:latin typeface="Consolas"/>
                <a:cs typeface="Consolas"/>
              </a:rPr>
              <a:t>Console.WriteLine</a:t>
            </a:r>
            <a:r>
              <a:rPr lang="en-US" sz="2000" dirty="0" smtClean="0">
                <a:solidFill>
                  <a:schemeClr val="tx1"/>
                </a:solidFill>
                <a:latin typeface="Consolas"/>
                <a:cs typeface="Consolas"/>
              </a:rPr>
              <a:t>(film</a:t>
            </a:r>
            <a:r>
              <a:rPr lang="en-US" sz="2000" dirty="0">
                <a:solidFill>
                  <a:schemeClr val="tx1"/>
                </a:solidFill>
                <a:latin typeface="Consolas"/>
                <a:cs typeface="Consolas"/>
              </a:rPr>
              <a:t>));</a:t>
            </a:r>
          </a:p>
          <a:p>
            <a:pPr marL="0" indent="0">
              <a:buNone/>
            </a:pPr>
            <a:endParaRPr lang="en-US" sz="2000" dirty="0">
              <a:solidFill>
                <a:schemeClr val="tx1"/>
              </a:solidFill>
              <a:latin typeface="Consolas"/>
              <a:cs typeface="Consolas"/>
            </a:endParaRPr>
          </a:p>
        </p:txBody>
      </p:sp>
      <p:pic>
        <p:nvPicPr>
          <p:cNvPr id="4" name="Picture 3"/>
          <p:cNvPicPr>
            <a:picLocks noChangeAspect="1"/>
          </p:cNvPicPr>
          <p:nvPr/>
        </p:nvPicPr>
        <p:blipFill>
          <a:blip r:embed="rId4"/>
          <a:stretch>
            <a:fillRect/>
          </a:stretch>
        </p:blipFill>
        <p:spPr>
          <a:xfrm>
            <a:off x="8712742" y="4267200"/>
            <a:ext cx="1498058" cy="2222662"/>
          </a:xfrm>
          <a:prstGeom prst="rect">
            <a:avLst/>
          </a:prstGeom>
        </p:spPr>
      </p:pic>
      <p:pic>
        <p:nvPicPr>
          <p:cNvPr id="5" name="Picture 4"/>
          <p:cNvPicPr>
            <a:picLocks noChangeAspect="1"/>
          </p:cNvPicPr>
          <p:nvPr/>
        </p:nvPicPr>
        <p:blipFill>
          <a:blip r:embed="rId5"/>
          <a:stretch>
            <a:fillRect/>
          </a:stretch>
        </p:blipFill>
        <p:spPr>
          <a:xfrm>
            <a:off x="8534401" y="4114800"/>
            <a:ext cx="1585211" cy="2260600"/>
          </a:xfrm>
          <a:prstGeom prst="rect">
            <a:avLst/>
          </a:prstGeom>
        </p:spPr>
      </p:pic>
    </p:spTree>
    <p:extLst>
      <p:ext uri="{BB962C8B-B14F-4D97-AF65-F5344CB8AC3E}">
        <p14:creationId xmlns:p14="http://schemas.microsoft.com/office/powerpoint/2010/main" val="2687478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62201" y="1295401"/>
            <a:ext cx="5391219" cy="830997"/>
          </a:xfrm>
          <a:prstGeom prst="rect">
            <a:avLst/>
          </a:prstGeom>
          <a:noFill/>
        </p:spPr>
        <p:txBody>
          <a:bodyPr wrap="none" rtlCol="0">
            <a:spAutoFit/>
          </a:bodyPr>
          <a:lstStyle/>
          <a:p>
            <a:r>
              <a:rPr lang="en-US" sz="4800" dirty="0">
                <a:latin typeface="Avenir Medium"/>
                <a:cs typeface="Avenir Medium"/>
              </a:rPr>
              <a:t>What if I told you…</a:t>
            </a:r>
          </a:p>
        </p:txBody>
      </p:sp>
      <p:sp>
        <p:nvSpPr>
          <p:cNvPr id="5" name="TextBox 4"/>
          <p:cNvSpPr txBox="1"/>
          <p:nvPr/>
        </p:nvSpPr>
        <p:spPr>
          <a:xfrm>
            <a:off x="2811393" y="2209800"/>
            <a:ext cx="7346792" cy="584776"/>
          </a:xfrm>
          <a:prstGeom prst="rect">
            <a:avLst/>
          </a:prstGeom>
          <a:noFill/>
        </p:spPr>
        <p:txBody>
          <a:bodyPr wrap="none" rtlCol="0">
            <a:spAutoFit/>
          </a:bodyPr>
          <a:lstStyle/>
          <a:p>
            <a:r>
              <a:rPr lang="en-US" sz="3200" dirty="0">
                <a:latin typeface="Avenir Medium"/>
                <a:cs typeface="Avenir Medium"/>
              </a:rPr>
              <a:t>…that you could create a drag event…</a:t>
            </a:r>
          </a:p>
        </p:txBody>
      </p:sp>
      <p:sp>
        <p:nvSpPr>
          <p:cNvPr id="8" name="TextBox 7"/>
          <p:cNvSpPr txBox="1"/>
          <p:nvPr/>
        </p:nvSpPr>
        <p:spPr>
          <a:xfrm>
            <a:off x="3930186" y="4673024"/>
            <a:ext cx="6509214" cy="584776"/>
          </a:xfrm>
          <a:prstGeom prst="rect">
            <a:avLst/>
          </a:prstGeom>
          <a:noFill/>
        </p:spPr>
        <p:txBody>
          <a:bodyPr wrap="none" rtlCol="0">
            <a:spAutoFit/>
          </a:bodyPr>
          <a:lstStyle/>
          <a:p>
            <a:r>
              <a:rPr lang="en-US" sz="3200" dirty="0">
                <a:latin typeface="Avenir Medium"/>
                <a:cs typeface="Avenir Medium"/>
              </a:rPr>
              <a:t>…with the almost the </a:t>
            </a:r>
            <a:r>
              <a:rPr lang="en-US" sz="3200" i="1" dirty="0">
                <a:solidFill>
                  <a:srgbClr val="FF8600"/>
                </a:solidFill>
                <a:latin typeface="Avenir Medium"/>
                <a:cs typeface="Avenir Medium"/>
              </a:rPr>
              <a:t>same code</a:t>
            </a:r>
            <a:r>
              <a:rPr lang="en-US" sz="3200" dirty="0">
                <a:latin typeface="Avenir Medium"/>
                <a:cs typeface="Avenir Medium"/>
              </a:rPr>
              <a:t>?</a:t>
            </a:r>
          </a:p>
        </p:txBody>
      </p:sp>
    </p:spTree>
    <p:extLst>
      <p:ext uri="{BB962C8B-B14F-4D97-AF65-F5344CB8AC3E}">
        <p14:creationId xmlns:p14="http://schemas.microsoft.com/office/powerpoint/2010/main" val="2442458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Mouse Drags Collection</a:t>
            </a:r>
            <a:endParaRPr lang="en-US" dirty="0"/>
          </a:p>
        </p:txBody>
      </p:sp>
      <p:sp>
        <p:nvSpPr>
          <p:cNvPr id="3" name="Content Placeholder 2"/>
          <p:cNvSpPr>
            <a:spLocks noGrp="1"/>
          </p:cNvSpPr>
          <p:nvPr>
            <p:ph idx="1"/>
          </p:nvPr>
        </p:nvSpPr>
        <p:spPr/>
        <p:txBody>
          <a:bodyPr>
            <a:normAutofit/>
          </a:bodyPr>
          <a:lstStyle/>
          <a:p>
            <a:pPr marL="0" indent="0">
              <a:buNone/>
            </a:pPr>
            <a:endParaRPr lang="en-US" sz="2000" dirty="0">
              <a:solidFill>
                <a:schemeClr val="tx1"/>
              </a:solidFill>
              <a:latin typeface="Consolas"/>
              <a:cs typeface="Consolas"/>
            </a:endParaRPr>
          </a:p>
          <a:p>
            <a:pPr marL="0" indent="0">
              <a:buNone/>
            </a:pPr>
            <a:r>
              <a:rPr lang="en-US" sz="2000" dirty="0" err="1" smtClean="0">
                <a:solidFill>
                  <a:srgbClr val="0070C0"/>
                </a:solidFill>
                <a:latin typeface="Consolas"/>
                <a:cs typeface="Consolas"/>
              </a:rPr>
              <a:t>Func</a:t>
            </a:r>
            <a:r>
              <a:rPr lang="en-US" sz="2000" dirty="0" smtClean="0">
                <a:solidFill>
                  <a:srgbClr val="0070C0"/>
                </a:solidFill>
                <a:latin typeface="Consolas"/>
                <a:cs typeface="Consolas"/>
              </a:rPr>
              <a:t>&lt;Element, </a:t>
            </a:r>
            <a:r>
              <a:rPr lang="en-US" sz="2000" dirty="0" err="1" smtClean="0">
                <a:solidFill>
                  <a:srgbClr val="0070C0"/>
                </a:solidFill>
                <a:latin typeface="Consolas"/>
                <a:cs typeface="Consolas"/>
              </a:rPr>
              <a:t>IObservable</a:t>
            </a:r>
            <a:r>
              <a:rPr lang="en-US" sz="2000" dirty="0" smtClean="0">
                <a:solidFill>
                  <a:srgbClr val="0070C0"/>
                </a:solidFill>
                <a:latin typeface="Consolas"/>
                <a:cs typeface="Consolas"/>
              </a:rPr>
              <a:t>&lt;Event&lt;</a:t>
            </a:r>
            <a:r>
              <a:rPr lang="en-US" sz="2000" dirty="0" err="1" smtClean="0">
                <a:solidFill>
                  <a:srgbClr val="0070C0"/>
                </a:solidFill>
                <a:latin typeface="Consolas"/>
                <a:cs typeface="Consolas"/>
              </a:rPr>
              <a:t>EventArgs</a:t>
            </a:r>
            <a:r>
              <a:rPr lang="en-US" sz="2000" dirty="0" smtClean="0">
                <a:solidFill>
                  <a:srgbClr val="0070C0"/>
                </a:solidFill>
                <a:latin typeface="Consolas"/>
                <a:cs typeface="Consolas"/>
              </a:rPr>
              <a:t>&gt;&gt; </a:t>
            </a:r>
            <a:r>
              <a:rPr lang="en-US" sz="2000" dirty="0" err="1" smtClean="0">
                <a:solidFill>
                  <a:schemeClr val="tx1"/>
                </a:solidFill>
                <a:latin typeface="Consolas"/>
                <a:cs typeface="Consolas"/>
              </a:rPr>
              <a:t>getElementDrags</a:t>
            </a:r>
            <a:r>
              <a:rPr lang="en-US" sz="2000" dirty="0" smtClean="0">
                <a:solidFill>
                  <a:schemeClr val="tx1"/>
                </a:solidFill>
                <a:latin typeface="Consolas"/>
                <a:cs typeface="Consolas"/>
              </a:rPr>
              <a:t>  </a:t>
            </a:r>
            <a:r>
              <a:rPr lang="en-US" sz="2000" dirty="0">
                <a:solidFill>
                  <a:schemeClr val="tx1"/>
                </a:solidFill>
                <a:latin typeface="Consolas"/>
                <a:cs typeface="Consolas"/>
              </a:rPr>
              <a:t>= </a:t>
            </a:r>
            <a:r>
              <a:rPr lang="en-US" sz="2000" dirty="0" err="1">
                <a:solidFill>
                  <a:schemeClr val="tx1"/>
                </a:solidFill>
                <a:latin typeface="Consolas"/>
                <a:cs typeface="Consolas"/>
              </a:rPr>
              <a:t>elmt</a:t>
            </a:r>
            <a:r>
              <a:rPr lang="en-US" sz="2000" dirty="0">
                <a:solidFill>
                  <a:schemeClr val="tx1"/>
                </a:solidFill>
                <a:latin typeface="Consolas"/>
                <a:cs typeface="Consolas"/>
              </a:rPr>
              <a:t> =&gt;</a:t>
            </a:r>
          </a:p>
          <a:p>
            <a:pPr marL="0" indent="0">
              <a:buNone/>
            </a:pPr>
            <a:r>
              <a:rPr lang="en-US" sz="2000" dirty="0">
                <a:solidFill>
                  <a:schemeClr val="tx1"/>
                </a:solidFill>
                <a:latin typeface="Consolas"/>
                <a:cs typeface="Consolas"/>
              </a:rPr>
              <a:t>   </a:t>
            </a:r>
            <a:r>
              <a:rPr lang="en-US" sz="2000" dirty="0" err="1" smtClean="0">
                <a:solidFill>
                  <a:schemeClr val="tx1"/>
                </a:solidFill>
                <a:latin typeface="Consolas"/>
                <a:cs typeface="Consolas"/>
              </a:rPr>
              <a:t>elmt.MouseDowns</a:t>
            </a:r>
            <a:r>
              <a:rPr lang="en-US" sz="2000" dirty="0" smtClean="0">
                <a:solidFill>
                  <a:schemeClr val="tx1"/>
                </a:solidFill>
                <a:latin typeface="Consolas"/>
                <a:cs typeface="Consolas"/>
              </a:rPr>
              <a:t>()</a:t>
            </a:r>
            <a:endParaRPr lang="en-US" sz="2000" dirty="0">
              <a:solidFill>
                <a:schemeClr val="tx1"/>
              </a:solidFill>
              <a:latin typeface="Consolas"/>
              <a:cs typeface="Consolas"/>
            </a:endParaRPr>
          </a:p>
          <a:p>
            <a:pPr marL="0" indent="0">
              <a:buNone/>
            </a:pPr>
            <a:r>
              <a:rPr lang="en-US" sz="2000" dirty="0">
                <a:solidFill>
                  <a:schemeClr val="tx1"/>
                </a:solidFill>
                <a:latin typeface="Consolas"/>
                <a:cs typeface="Consolas"/>
              </a:rPr>
              <a:t>      </a:t>
            </a:r>
            <a:r>
              <a:rPr lang="en-US" sz="2000" dirty="0" smtClean="0">
                <a:solidFill>
                  <a:schemeClr val="tx1"/>
                </a:solidFill>
                <a:latin typeface="Consolas"/>
                <a:cs typeface="Consolas"/>
              </a:rPr>
              <a:t>.</a:t>
            </a:r>
            <a:r>
              <a:rPr lang="en-US" sz="2000" b="1" dirty="0" smtClean="0">
                <a:solidFill>
                  <a:schemeClr val="tx1"/>
                </a:solidFill>
                <a:latin typeface="Consolas"/>
                <a:cs typeface="Consolas"/>
              </a:rPr>
              <a:t>Select</a:t>
            </a:r>
            <a:r>
              <a:rPr lang="en-US" sz="2000" dirty="0" smtClean="0">
                <a:solidFill>
                  <a:schemeClr val="tx1"/>
                </a:solidFill>
                <a:latin typeface="Consolas"/>
                <a:cs typeface="Consolas"/>
              </a:rPr>
              <a:t>(</a:t>
            </a:r>
            <a:r>
              <a:rPr lang="en-US" sz="2000" dirty="0" err="1" smtClean="0">
                <a:solidFill>
                  <a:schemeClr val="tx1"/>
                </a:solidFill>
                <a:latin typeface="Consolas"/>
                <a:cs typeface="Consolas"/>
              </a:rPr>
              <a:t>mouseDown</a:t>
            </a:r>
            <a:r>
              <a:rPr lang="en-US" sz="2000" dirty="0" smtClean="0">
                <a:solidFill>
                  <a:schemeClr val="tx1"/>
                </a:solidFill>
                <a:latin typeface="Consolas"/>
                <a:cs typeface="Consolas"/>
              </a:rPr>
              <a:t> </a:t>
            </a:r>
            <a:r>
              <a:rPr lang="en-US" sz="2000" dirty="0">
                <a:solidFill>
                  <a:schemeClr val="tx1"/>
                </a:solidFill>
                <a:latin typeface="Consolas"/>
                <a:cs typeface="Consolas"/>
              </a:rPr>
              <a:t>=&gt; </a:t>
            </a:r>
          </a:p>
          <a:p>
            <a:pPr marL="0" indent="0">
              <a:buNone/>
            </a:pPr>
            <a:r>
              <a:rPr lang="en-US" sz="2000" dirty="0">
                <a:solidFill>
                  <a:schemeClr val="tx1"/>
                </a:solidFill>
                <a:latin typeface="Consolas"/>
                <a:cs typeface="Consolas"/>
              </a:rPr>
              <a:t>         </a:t>
            </a:r>
            <a:r>
              <a:rPr lang="en-US" sz="2000" dirty="0" err="1" smtClean="0">
                <a:solidFill>
                  <a:schemeClr val="tx1"/>
                </a:solidFill>
                <a:latin typeface="Consolas"/>
                <a:cs typeface="Consolas"/>
              </a:rPr>
              <a:t>mainWindow.MouseMoves</a:t>
            </a:r>
            <a:r>
              <a:rPr lang="en-US" sz="2000" dirty="0" smtClean="0">
                <a:solidFill>
                  <a:schemeClr val="tx1"/>
                </a:solidFill>
                <a:latin typeface="Consolas"/>
                <a:cs typeface="Consolas"/>
              </a:rPr>
              <a:t>()</a:t>
            </a:r>
            <a:endParaRPr lang="en-US" sz="2000" dirty="0">
              <a:solidFill>
                <a:schemeClr val="tx1"/>
              </a:solidFill>
              <a:latin typeface="Consolas"/>
              <a:cs typeface="Consolas"/>
            </a:endParaRPr>
          </a:p>
          <a:p>
            <a:pPr marL="0" indent="0">
              <a:buNone/>
            </a:pPr>
            <a:r>
              <a:rPr lang="en-US" sz="2000" dirty="0">
                <a:solidFill>
                  <a:schemeClr val="tx1"/>
                </a:solidFill>
                <a:latin typeface="Consolas"/>
                <a:cs typeface="Consolas"/>
              </a:rPr>
              <a:t>            </a:t>
            </a:r>
            <a:r>
              <a:rPr lang="en-US" sz="2000" b="1" strike="sngStrike" dirty="0" smtClean="0">
                <a:solidFill>
                  <a:schemeClr val="tx1"/>
                </a:solidFill>
                <a:latin typeface="Consolas"/>
                <a:cs typeface="Consolas"/>
              </a:rPr>
              <a:t>Where</a:t>
            </a:r>
            <a:r>
              <a:rPr lang="en-US" sz="2000" b="1" dirty="0" smtClean="0">
                <a:solidFill>
                  <a:schemeClr val="tx1"/>
                </a:solidFill>
                <a:latin typeface="Consolas"/>
                <a:cs typeface="Consolas"/>
              </a:rPr>
              <a:t> .</a:t>
            </a:r>
            <a:r>
              <a:rPr lang="en-US" sz="2000" b="1" dirty="0" err="1" smtClean="0">
                <a:solidFill>
                  <a:schemeClr val="tx1"/>
                </a:solidFill>
                <a:latin typeface="Consolas"/>
                <a:cs typeface="Consolas"/>
              </a:rPr>
              <a:t>TakeUntil</a:t>
            </a:r>
            <a:r>
              <a:rPr lang="en-US" sz="2000" dirty="0" smtClean="0">
                <a:solidFill>
                  <a:schemeClr val="tx1"/>
                </a:solidFill>
                <a:latin typeface="Consolas"/>
                <a:cs typeface="Consolas"/>
              </a:rPr>
              <a:t>(</a:t>
            </a:r>
            <a:r>
              <a:rPr lang="en-US" sz="2000" dirty="0" err="1" smtClean="0">
                <a:solidFill>
                  <a:schemeClr val="tx1"/>
                </a:solidFill>
                <a:latin typeface="Consolas"/>
                <a:cs typeface="Consolas"/>
              </a:rPr>
              <a:t>elmt.MouseUps</a:t>
            </a:r>
            <a:r>
              <a:rPr lang="en-US" sz="2000" dirty="0" smtClean="0">
                <a:solidFill>
                  <a:schemeClr val="tx1"/>
                </a:solidFill>
                <a:latin typeface="Consolas"/>
                <a:cs typeface="Consolas"/>
              </a:rPr>
              <a:t>()))</a:t>
            </a:r>
          </a:p>
          <a:p>
            <a:pPr marL="0" indent="0">
              <a:buNone/>
            </a:pPr>
            <a:r>
              <a:rPr lang="en-US" sz="2000" dirty="0">
                <a:solidFill>
                  <a:schemeClr val="tx1"/>
                </a:solidFill>
                <a:latin typeface="Consolas"/>
                <a:cs typeface="Consolas"/>
              </a:rPr>
              <a:t> </a:t>
            </a:r>
            <a:r>
              <a:rPr lang="en-US" sz="2000" dirty="0" smtClean="0">
                <a:solidFill>
                  <a:schemeClr val="tx1"/>
                </a:solidFill>
                <a:latin typeface="Consolas"/>
                <a:cs typeface="Consolas"/>
              </a:rPr>
              <a:t>     .</a:t>
            </a:r>
            <a:r>
              <a:rPr lang="en-US" sz="2000" b="1" dirty="0" smtClean="0">
                <a:solidFill>
                  <a:schemeClr val="tx1"/>
                </a:solidFill>
                <a:latin typeface="Consolas"/>
                <a:cs typeface="Consolas"/>
              </a:rPr>
              <a:t>Merge();</a:t>
            </a:r>
          </a:p>
          <a:p>
            <a:pPr marL="0" indent="0">
              <a:buNone/>
            </a:pPr>
            <a:endParaRPr lang="en-US" sz="2000" dirty="0">
              <a:solidFill>
                <a:schemeClr val="tx1"/>
              </a:solidFill>
              <a:latin typeface="Consolas"/>
              <a:cs typeface="Consolas"/>
            </a:endParaRPr>
          </a:p>
          <a:p>
            <a:pPr marL="0" indent="0">
              <a:buNone/>
            </a:pPr>
            <a:r>
              <a:rPr lang="en-US" sz="2000" dirty="0" err="1">
                <a:solidFill>
                  <a:schemeClr val="tx1"/>
                </a:solidFill>
                <a:latin typeface="Consolas"/>
                <a:cs typeface="Consolas"/>
              </a:rPr>
              <a:t>getElementDrags</a:t>
            </a:r>
            <a:r>
              <a:rPr lang="en-US" sz="2000" dirty="0">
                <a:solidFill>
                  <a:schemeClr val="tx1"/>
                </a:solidFill>
                <a:latin typeface="Consolas"/>
                <a:cs typeface="Consolas"/>
              </a:rPr>
              <a:t>(image</a:t>
            </a:r>
            <a:r>
              <a:rPr lang="en-US" sz="2000" dirty="0" smtClean="0">
                <a:solidFill>
                  <a:schemeClr val="tx1"/>
                </a:solidFill>
                <a:latin typeface="Consolas"/>
                <a:cs typeface="Consolas"/>
              </a:rPr>
              <a:t>)</a:t>
            </a:r>
            <a:endParaRPr lang="en-US" sz="2000" dirty="0">
              <a:solidFill>
                <a:schemeClr val="tx1"/>
              </a:solidFill>
              <a:latin typeface="Consolas"/>
              <a:cs typeface="Consolas"/>
            </a:endParaRPr>
          </a:p>
          <a:p>
            <a:pPr marL="0" indent="0">
              <a:buNone/>
            </a:pPr>
            <a:r>
              <a:rPr lang="en-US" sz="2000" dirty="0">
                <a:solidFill>
                  <a:schemeClr val="tx1"/>
                </a:solidFill>
                <a:latin typeface="Consolas"/>
                <a:cs typeface="Consolas"/>
              </a:rPr>
              <a:t>   </a:t>
            </a:r>
            <a:r>
              <a:rPr lang="en-US" sz="2000" dirty="0" smtClean="0">
                <a:solidFill>
                  <a:schemeClr val="tx1"/>
                </a:solidFill>
                <a:latin typeface="Consolas"/>
                <a:cs typeface="Consolas"/>
              </a:rPr>
              <a:t>.</a:t>
            </a:r>
            <a:r>
              <a:rPr lang="en-US" sz="2000" b="1" dirty="0" smtClean="0">
                <a:solidFill>
                  <a:schemeClr val="tx1"/>
                </a:solidFill>
                <a:latin typeface="Consolas"/>
                <a:cs typeface="Consolas"/>
              </a:rPr>
              <a:t>Subscribe</a:t>
            </a:r>
            <a:r>
              <a:rPr lang="en-US" sz="2000" dirty="0" smtClean="0">
                <a:solidFill>
                  <a:schemeClr val="tx1"/>
                </a:solidFill>
                <a:latin typeface="Consolas"/>
                <a:cs typeface="Consolas"/>
              </a:rPr>
              <a:t>(</a:t>
            </a:r>
            <a:r>
              <a:rPr lang="en-US" sz="2000" dirty="0" err="1" smtClean="0">
                <a:solidFill>
                  <a:schemeClr val="tx1"/>
                </a:solidFill>
                <a:latin typeface="Consolas"/>
                <a:cs typeface="Consolas"/>
              </a:rPr>
              <a:t>pos</a:t>
            </a:r>
            <a:r>
              <a:rPr lang="en-US" sz="2000" dirty="0" smtClean="0">
                <a:solidFill>
                  <a:schemeClr val="tx1"/>
                </a:solidFill>
                <a:latin typeface="Consolas"/>
                <a:cs typeface="Consolas"/>
              </a:rPr>
              <a:t> </a:t>
            </a:r>
            <a:r>
              <a:rPr lang="en-US" sz="2000" dirty="0">
                <a:solidFill>
                  <a:schemeClr val="tx1"/>
                </a:solidFill>
                <a:latin typeface="Consolas"/>
                <a:cs typeface="Consolas"/>
              </a:rPr>
              <a:t>=&gt; </a:t>
            </a:r>
            <a:r>
              <a:rPr lang="en-US" sz="2000" dirty="0" err="1" smtClean="0">
                <a:solidFill>
                  <a:schemeClr val="tx1"/>
                </a:solidFill>
                <a:latin typeface="Consolas"/>
                <a:cs typeface="Consolas"/>
              </a:rPr>
              <a:t>image.Position</a:t>
            </a:r>
            <a:r>
              <a:rPr lang="en-US" sz="2000" dirty="0" smtClean="0">
                <a:solidFill>
                  <a:schemeClr val="tx1"/>
                </a:solidFill>
                <a:latin typeface="Consolas"/>
                <a:cs typeface="Consolas"/>
              </a:rPr>
              <a:t> </a:t>
            </a:r>
            <a:r>
              <a:rPr lang="en-US" sz="2000" dirty="0">
                <a:solidFill>
                  <a:schemeClr val="tx1"/>
                </a:solidFill>
                <a:latin typeface="Consolas"/>
                <a:cs typeface="Consolas"/>
              </a:rPr>
              <a:t>= </a:t>
            </a:r>
            <a:r>
              <a:rPr lang="en-US" sz="2000" dirty="0" err="1">
                <a:solidFill>
                  <a:schemeClr val="tx1"/>
                </a:solidFill>
                <a:latin typeface="Consolas"/>
                <a:cs typeface="Consolas"/>
              </a:rPr>
              <a:t>pos</a:t>
            </a:r>
            <a:r>
              <a:rPr lang="en-US" sz="2000" dirty="0">
                <a:solidFill>
                  <a:schemeClr val="tx1"/>
                </a:solidFill>
                <a:latin typeface="Consolas"/>
                <a:cs typeface="Consolas"/>
              </a:rPr>
              <a:t>);</a:t>
            </a:r>
          </a:p>
          <a:p>
            <a:pPr marL="0" indent="0">
              <a:buNone/>
            </a:pPr>
            <a:endParaRPr lang="en-US" sz="2000" dirty="0">
              <a:solidFill>
                <a:schemeClr val="tx1"/>
              </a:solidFill>
              <a:latin typeface="Consolas"/>
              <a:cs typeface="Consolas"/>
            </a:endParaRPr>
          </a:p>
          <a:p>
            <a:pPr marL="0" indent="0">
              <a:buNone/>
            </a:pPr>
            <a:endParaRPr lang="en-US" sz="2000" dirty="0">
              <a:solidFill>
                <a:schemeClr val="tx1"/>
              </a:solidFill>
              <a:latin typeface="Consolas"/>
              <a:cs typeface="Consolas"/>
            </a:endParaRPr>
          </a:p>
        </p:txBody>
      </p:sp>
      <p:pic>
        <p:nvPicPr>
          <p:cNvPr id="4" name="Picture 3"/>
          <p:cNvPicPr>
            <a:picLocks noChangeAspect="1"/>
          </p:cNvPicPr>
          <p:nvPr/>
        </p:nvPicPr>
        <p:blipFill>
          <a:blip r:embed="rId3"/>
          <a:stretch>
            <a:fillRect/>
          </a:stretch>
        </p:blipFill>
        <p:spPr>
          <a:xfrm>
            <a:off x="8458200" y="4724401"/>
            <a:ext cx="1717494" cy="1708031"/>
          </a:xfrm>
          <a:prstGeom prst="rect">
            <a:avLst/>
          </a:prstGeom>
        </p:spPr>
      </p:pic>
    </p:spTree>
    <p:extLst>
      <p:ext uri="{BB962C8B-B14F-4D97-AF65-F5344CB8AC3E}">
        <p14:creationId xmlns:p14="http://schemas.microsoft.com/office/powerpoint/2010/main" val="208824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Ordinary Interactive Programming</a:t>
            </a:r>
            <a:endParaRPr lang="en-US" dirty="0"/>
          </a:p>
        </p:txBody>
      </p:sp>
      <p:sp>
        <p:nvSpPr>
          <p:cNvPr id="6" name="Content Placeholder 5"/>
          <p:cNvSpPr>
            <a:spLocks noGrp="1"/>
          </p:cNvSpPr>
          <p:nvPr>
            <p:ph idx="1"/>
          </p:nvPr>
        </p:nvSpPr>
        <p:spPr>
          <a:xfrm>
            <a:off x="431370" y="1342293"/>
            <a:ext cx="6391460" cy="4852255"/>
          </a:xfrm>
        </p:spPr>
        <p:txBody>
          <a:bodyPr/>
          <a:lstStyle/>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FF"/>
                </a:solidFill>
                <a:ea typeface="Times New Roman" panose="02020603050405020304" pitchFamily="18" charset="0"/>
                <a:cs typeface="Times New Roman" panose="02020603050405020304" pitchFamily="18" charset="0"/>
              </a:rPr>
              <a:t>try</a:t>
            </a:r>
            <a:r>
              <a:rPr lang="en-US" dirty="0">
                <a:solidFill>
                  <a:srgbClr val="000000"/>
                </a:solidFill>
                <a:ea typeface="Times New Roman" panose="02020603050405020304" pitchFamily="18" charset="0"/>
                <a:cs typeface="Times New Roman" panose="02020603050405020304" pitchFamily="18" charset="0"/>
              </a:rPr>
              <a:t> {</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ea typeface="Times New Roman" panose="02020603050405020304" pitchFamily="18" charset="0"/>
                <a:cs typeface="Times New Roman" panose="02020603050405020304" pitchFamily="18" charset="0"/>
              </a:rPr>
              <a:t>    </a:t>
            </a:r>
            <a:r>
              <a:rPr lang="en-US" dirty="0" err="1">
                <a:solidFill>
                  <a:srgbClr val="0000FF"/>
                </a:solidFill>
                <a:ea typeface="Times New Roman" panose="02020603050405020304" pitchFamily="18" charset="0"/>
                <a:cs typeface="Times New Roman" panose="02020603050405020304" pitchFamily="18" charset="0"/>
              </a:rPr>
              <a:t>foreach</a:t>
            </a:r>
            <a:r>
              <a:rPr lang="en-US" dirty="0">
                <a:solidFill>
                  <a:srgbClr val="000000"/>
                </a:solidFill>
                <a:ea typeface="Times New Roman" panose="02020603050405020304" pitchFamily="18" charset="0"/>
                <a:cs typeface="Times New Roman" panose="02020603050405020304" pitchFamily="18" charset="0"/>
              </a:rPr>
              <a:t> (</a:t>
            </a:r>
            <a:r>
              <a:rPr lang="en-US" dirty="0" err="1">
                <a:solidFill>
                  <a:srgbClr val="0000FF"/>
                </a:solidFill>
                <a:ea typeface="Times New Roman" panose="02020603050405020304" pitchFamily="18" charset="0"/>
                <a:cs typeface="Times New Roman" panose="02020603050405020304" pitchFamily="18" charset="0"/>
              </a:rPr>
              <a:t>var</a:t>
            </a:r>
            <a:r>
              <a:rPr lang="en-US" dirty="0">
                <a:solidFill>
                  <a:srgbClr val="000000"/>
                </a:solidFill>
                <a:ea typeface="Times New Roman" panose="02020603050405020304" pitchFamily="18" charset="0"/>
                <a:cs typeface="Times New Roman" panose="02020603050405020304" pitchFamily="18" charset="0"/>
              </a:rPr>
              <a:t> item </a:t>
            </a:r>
            <a:r>
              <a:rPr lang="en-US" dirty="0">
                <a:solidFill>
                  <a:srgbClr val="0000FF"/>
                </a:solidFill>
                <a:ea typeface="Times New Roman" panose="02020603050405020304" pitchFamily="18" charset="0"/>
                <a:cs typeface="Times New Roman" panose="02020603050405020304" pitchFamily="18" charset="0"/>
              </a:rPr>
              <a:t>in</a:t>
            </a:r>
            <a:r>
              <a:rPr lang="en-US" dirty="0">
                <a:solidFill>
                  <a:srgbClr val="000000"/>
                </a:solidFill>
                <a:ea typeface="Times New Roman" panose="02020603050405020304" pitchFamily="18" charset="0"/>
                <a:cs typeface="Times New Roman" panose="02020603050405020304" pitchFamily="18" charset="0"/>
              </a:rPr>
              <a:t> collection)</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ea typeface="Times New Roman" panose="02020603050405020304" pitchFamily="18" charset="0"/>
                <a:cs typeface="Times New Roman" panose="02020603050405020304" pitchFamily="18" charset="0"/>
              </a:rPr>
              <a:t>        </a:t>
            </a:r>
            <a:r>
              <a:rPr lang="en-US" dirty="0" err="1">
                <a:solidFill>
                  <a:srgbClr val="000000"/>
                </a:solidFill>
                <a:ea typeface="Times New Roman" panose="02020603050405020304" pitchFamily="18" charset="0"/>
                <a:cs typeface="Times New Roman" panose="02020603050405020304" pitchFamily="18" charset="0"/>
              </a:rPr>
              <a:t>DoSomething</a:t>
            </a:r>
            <a:r>
              <a:rPr lang="en-US" dirty="0">
                <a:solidFill>
                  <a:srgbClr val="000000"/>
                </a:solidFill>
                <a:ea typeface="Times New Roman" panose="02020603050405020304" pitchFamily="18" charset="0"/>
                <a:cs typeface="Times New Roman" panose="02020603050405020304" pitchFamily="18"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ea typeface="Times New Roman" panose="02020603050405020304" pitchFamily="18" charset="0"/>
                <a:cs typeface="Times New Roman" panose="02020603050405020304" pitchFamily="18"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FF"/>
                </a:solidFill>
                <a:ea typeface="Times New Roman" panose="02020603050405020304" pitchFamily="18" charset="0"/>
                <a:cs typeface="Times New Roman" panose="02020603050405020304" pitchFamily="18" charset="0"/>
              </a:rPr>
              <a:t>catch</a:t>
            </a:r>
            <a:r>
              <a:rPr lang="en-US" dirty="0">
                <a:solidFill>
                  <a:srgbClr val="000000"/>
                </a:solidFill>
                <a:ea typeface="Times New Roman" panose="02020603050405020304" pitchFamily="18" charset="0"/>
                <a:cs typeface="Times New Roman" panose="02020603050405020304" pitchFamily="18" charset="0"/>
              </a:rPr>
              <a:t> (</a:t>
            </a:r>
            <a:r>
              <a:rPr lang="en-US" dirty="0">
                <a:solidFill>
                  <a:srgbClr val="2B91AF"/>
                </a:solidFill>
                <a:ea typeface="Times New Roman" panose="02020603050405020304" pitchFamily="18" charset="0"/>
                <a:cs typeface="Times New Roman" panose="02020603050405020304" pitchFamily="18" charset="0"/>
              </a:rPr>
              <a:t>Exception</a:t>
            </a:r>
            <a:r>
              <a:rPr lang="en-US" dirty="0">
                <a:solidFill>
                  <a:srgbClr val="000000"/>
                </a:solidFill>
                <a:ea typeface="Times New Roman" panose="02020603050405020304" pitchFamily="18" charset="0"/>
                <a:cs typeface="Times New Roman" panose="02020603050405020304" pitchFamily="18" charset="0"/>
              </a:rPr>
              <a:t> e) {</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ea typeface="Times New Roman" panose="02020603050405020304" pitchFamily="18" charset="0"/>
                <a:cs typeface="Times New Roman" panose="02020603050405020304" pitchFamily="18" charset="0"/>
              </a:rPr>
              <a:t>    </a:t>
            </a:r>
            <a:r>
              <a:rPr lang="en-US" dirty="0" err="1" smtClean="0">
                <a:solidFill>
                  <a:schemeClr val="tx1"/>
                </a:solidFill>
                <a:ea typeface="Times New Roman" panose="02020603050405020304" pitchFamily="18" charset="0"/>
                <a:cs typeface="Times New Roman" panose="02020603050405020304" pitchFamily="18" charset="0"/>
              </a:rPr>
              <a:t>HandleOrThrow</a:t>
            </a:r>
            <a:r>
              <a:rPr lang="en-US" dirty="0" smtClean="0">
                <a:solidFill>
                  <a:schemeClr val="tx1"/>
                </a:solidFill>
                <a:ea typeface="Times New Roman" panose="02020603050405020304" pitchFamily="18" charset="0"/>
                <a:cs typeface="Times New Roman" panose="02020603050405020304" pitchFamily="18" charset="0"/>
              </a:rPr>
              <a:t>(e);</a:t>
            </a:r>
            <a:endParaRPr lang="en-US" sz="32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ea typeface="Times New Roman" panose="02020603050405020304" pitchFamily="18" charset="0"/>
                <a:cs typeface="Times New Roman" panose="02020603050405020304" pitchFamily="18"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dirty="0">
              <a:solidFill>
                <a:srgbClr val="000000"/>
              </a:solidFill>
              <a:ea typeface="Times New Roman" panose="02020603050405020304" pitchFamily="18"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smtClean="0">
                <a:solidFill>
                  <a:schemeClr val="tx1"/>
                </a:solidFill>
                <a:ea typeface="Times New Roman" panose="02020603050405020304" pitchFamily="18" charset="0"/>
                <a:cs typeface="Times New Roman" panose="02020603050405020304" pitchFamily="18" charset="0"/>
              </a:rPr>
              <a:t>DoCleanup</a:t>
            </a:r>
            <a:r>
              <a:rPr lang="en-US" dirty="0" smtClean="0">
                <a:solidFill>
                  <a:schemeClr val="tx1"/>
                </a:solidFill>
                <a:ea typeface="Times New Roman" panose="02020603050405020304" pitchFamily="18" charset="0"/>
                <a:cs typeface="Times New Roman" panose="02020603050405020304" pitchFamily="18" charset="0"/>
              </a:rPr>
              <a:t>();</a:t>
            </a:r>
            <a:r>
              <a:rPr lang="en-US" dirty="0">
                <a:solidFill>
                  <a:srgbClr val="008000"/>
                </a:solidFill>
                <a:ea typeface="Times New Roman" panose="02020603050405020304" pitchFamily="18" charset="0"/>
                <a:cs typeface="Times New Roman" panose="02020603050405020304" pitchFamily="18" charset="0"/>
              </a:rPr>
              <a:t> </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spcAft>
                <a:spcPts val="800"/>
              </a:spcAft>
            </a:pPr>
            <a:r>
              <a:rPr lang="en-US" sz="3200" dirty="0">
                <a:latin typeface="Calibri" panose="020F0502020204030204" pitchFamily="34" charset="0"/>
                <a:ea typeface="Calibri" panose="020F0502020204030204" pitchFamily="34" charset="0"/>
                <a:cs typeface="Times New Roman" panose="02020603050405020304" pitchFamily="18" charset="0"/>
              </a:rPr>
              <a:t> </a:t>
            </a:r>
          </a:p>
          <a:p>
            <a:endParaRPr lang="en-US" dirty="0"/>
          </a:p>
        </p:txBody>
      </p:sp>
      <p:cxnSp>
        <p:nvCxnSpPr>
          <p:cNvPr id="11" name="Straight Arrow Connector 10"/>
          <p:cNvCxnSpPr/>
          <p:nvPr/>
        </p:nvCxnSpPr>
        <p:spPr>
          <a:xfrm flipH="1">
            <a:off x="5117124" y="2404393"/>
            <a:ext cx="2584938" cy="22284"/>
          </a:xfrm>
          <a:prstGeom prst="straightConnector1">
            <a:avLst/>
          </a:prstGeom>
          <a:ln w="63500">
            <a:solidFill>
              <a:schemeClr val="accent3"/>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842738" y="2142783"/>
            <a:ext cx="1959191" cy="523220"/>
          </a:xfrm>
          <a:prstGeom prst="rect">
            <a:avLst/>
          </a:prstGeom>
          <a:noFill/>
        </p:spPr>
        <p:txBody>
          <a:bodyPr wrap="none" rtlCol="0">
            <a:spAutoFit/>
          </a:bodyPr>
          <a:lstStyle/>
          <a:p>
            <a:r>
              <a:rPr lang="en-US" sz="2800" dirty="0" err="1" smtClean="0">
                <a:solidFill>
                  <a:schemeClr val="accent3"/>
                </a:solidFill>
                <a:latin typeface="Consolas" panose="020B0609020204030204" pitchFamily="49" charset="0"/>
                <a:cs typeface="Consolas" panose="020B0609020204030204" pitchFamily="49" charset="0"/>
              </a:rPr>
              <a:t>OnNext</a:t>
            </a:r>
            <a:r>
              <a:rPr lang="en-US" sz="2800" dirty="0" smtClean="0">
                <a:solidFill>
                  <a:schemeClr val="accent3"/>
                </a:solidFill>
                <a:latin typeface="Consolas" panose="020B0609020204030204" pitchFamily="49" charset="0"/>
                <a:cs typeface="Consolas" panose="020B0609020204030204" pitchFamily="49" charset="0"/>
              </a:rPr>
              <a:t>(T)</a:t>
            </a:r>
            <a:endParaRPr lang="en-US" sz="2800" dirty="0">
              <a:solidFill>
                <a:schemeClr val="accent3"/>
              </a:solidFill>
              <a:latin typeface="Consolas" panose="020B0609020204030204" pitchFamily="49" charset="0"/>
              <a:cs typeface="Consolas" panose="020B0609020204030204" pitchFamily="49" charset="0"/>
            </a:endParaRPr>
          </a:p>
        </p:txBody>
      </p:sp>
      <p:cxnSp>
        <p:nvCxnSpPr>
          <p:cNvPr id="17" name="Straight Arrow Connector 16"/>
          <p:cNvCxnSpPr/>
          <p:nvPr/>
        </p:nvCxnSpPr>
        <p:spPr>
          <a:xfrm flipH="1">
            <a:off x="5117124" y="3484078"/>
            <a:ext cx="2584938" cy="22284"/>
          </a:xfrm>
          <a:prstGeom prst="straightConnector1">
            <a:avLst/>
          </a:prstGeom>
          <a:ln w="63500">
            <a:solidFill>
              <a:schemeClr val="accent2">
                <a:lumMod val="75000"/>
              </a:schemeClr>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842738" y="3222468"/>
            <a:ext cx="1959191" cy="523220"/>
          </a:xfrm>
          <a:prstGeom prst="rect">
            <a:avLst/>
          </a:prstGeom>
          <a:noFill/>
        </p:spPr>
        <p:txBody>
          <a:bodyPr wrap="none" rtlCol="0">
            <a:spAutoFit/>
          </a:bodyPr>
          <a:lstStyle/>
          <a:p>
            <a:r>
              <a:rPr lang="en-US" sz="2800" dirty="0" err="1" smtClean="0">
                <a:solidFill>
                  <a:schemeClr val="accent2"/>
                </a:solidFill>
                <a:latin typeface="Consolas" panose="020B0609020204030204" pitchFamily="49" charset="0"/>
                <a:cs typeface="Consolas" panose="020B0609020204030204" pitchFamily="49" charset="0"/>
              </a:rPr>
              <a:t>OnError</a:t>
            </a:r>
            <a:r>
              <a:rPr lang="en-US" sz="2800" dirty="0" smtClean="0">
                <a:solidFill>
                  <a:schemeClr val="accent2"/>
                </a:solidFill>
                <a:latin typeface="Consolas" panose="020B0609020204030204" pitchFamily="49" charset="0"/>
                <a:cs typeface="Consolas" panose="020B0609020204030204" pitchFamily="49" charset="0"/>
              </a:rPr>
              <a:t>()</a:t>
            </a:r>
            <a:endParaRPr lang="en-US" sz="2800" dirty="0">
              <a:solidFill>
                <a:schemeClr val="accent2"/>
              </a:solidFill>
              <a:latin typeface="Consolas" panose="020B0609020204030204" pitchFamily="49" charset="0"/>
              <a:cs typeface="Consolas" panose="020B0609020204030204" pitchFamily="49" charset="0"/>
            </a:endParaRPr>
          </a:p>
        </p:txBody>
      </p:sp>
      <p:cxnSp>
        <p:nvCxnSpPr>
          <p:cNvPr id="19" name="Straight Arrow Connector 18"/>
          <p:cNvCxnSpPr/>
          <p:nvPr/>
        </p:nvCxnSpPr>
        <p:spPr>
          <a:xfrm flipH="1">
            <a:off x="5117124" y="4733331"/>
            <a:ext cx="2584938" cy="22284"/>
          </a:xfrm>
          <a:prstGeom prst="straightConnector1">
            <a:avLst/>
          </a:prstGeom>
          <a:ln w="63500">
            <a:solidFill>
              <a:schemeClr val="accent4"/>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842738" y="4482863"/>
            <a:ext cx="2747868" cy="523220"/>
          </a:xfrm>
          <a:prstGeom prst="rect">
            <a:avLst/>
          </a:prstGeom>
          <a:noFill/>
        </p:spPr>
        <p:txBody>
          <a:bodyPr wrap="none" rtlCol="0">
            <a:spAutoFit/>
          </a:bodyPr>
          <a:lstStyle/>
          <a:p>
            <a:r>
              <a:rPr lang="en-US" sz="2800" dirty="0" err="1" smtClean="0">
                <a:solidFill>
                  <a:schemeClr val="accent4">
                    <a:lumMod val="75000"/>
                  </a:schemeClr>
                </a:solidFill>
                <a:latin typeface="Consolas" panose="020B0609020204030204" pitchFamily="49" charset="0"/>
                <a:cs typeface="Consolas" panose="020B0609020204030204" pitchFamily="49" charset="0"/>
              </a:rPr>
              <a:t>OnCompleted</a:t>
            </a:r>
            <a:r>
              <a:rPr lang="en-US" sz="2800" dirty="0" smtClean="0">
                <a:solidFill>
                  <a:schemeClr val="accent4">
                    <a:lumMod val="75000"/>
                  </a:schemeClr>
                </a:solidFill>
                <a:latin typeface="Consolas" panose="020B0609020204030204" pitchFamily="49" charset="0"/>
                <a:cs typeface="Consolas" panose="020B0609020204030204" pitchFamily="49" charset="0"/>
              </a:rPr>
              <a:t>()</a:t>
            </a:r>
            <a:endParaRPr lang="en-US" sz="2800" dirty="0">
              <a:solidFill>
                <a:schemeClr val="accent4">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6486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1+#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1+#ppt_w/2"/>
                                          </p:val>
                                        </p:tav>
                                        <p:tav tm="100000">
                                          <p:val>
                                            <p:strVal val="#ppt_x"/>
                                          </p:val>
                                        </p:tav>
                                      </p:tavLst>
                                    </p:anim>
                                    <p:anim calcmode="lin" valueType="num">
                                      <p:cBhvr additive="base">
                                        <p:cTn id="28" dur="500" fill="hold"/>
                                        <p:tgtEl>
                                          <p:spTgt spid="19"/>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That was the iterator pattern</a:t>
            </a:r>
            <a:endParaRPr lang="en-US" dirty="0"/>
          </a:p>
        </p:txBody>
      </p:sp>
      <p:pic>
        <p:nvPicPr>
          <p:cNvPr id="3074" name="Picture 2" descr="http://www.eastgate.com/Tinderbox/elements/maps/Gamm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0396" y="1548700"/>
            <a:ext cx="4524375" cy="441007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5236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randombar(horizontal)">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6517330" y="2911837"/>
            <a:ext cx="2854571" cy="397933"/>
          </a:xfrm>
          <a:prstGeom prst="rect">
            <a:avLst/>
          </a:prstGeom>
          <a:solidFill>
            <a:schemeClr val="accent3">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517330" y="3335775"/>
            <a:ext cx="2854571" cy="355600"/>
          </a:xfrm>
          <a:prstGeom prst="rect">
            <a:avLst/>
          </a:prstGeom>
          <a:solidFill>
            <a:schemeClr val="accent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517330" y="3739174"/>
            <a:ext cx="2854571" cy="40761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Making it push-based</a:t>
            </a:r>
            <a:endParaRPr lang="en-US" dirty="0"/>
          </a:p>
        </p:txBody>
      </p:sp>
      <p:sp>
        <p:nvSpPr>
          <p:cNvPr id="20" name="Rectangle 19"/>
          <p:cNvSpPr/>
          <p:nvPr/>
        </p:nvSpPr>
        <p:spPr>
          <a:xfrm>
            <a:off x="431370" y="1538572"/>
            <a:ext cx="11194574" cy="4832092"/>
          </a:xfrm>
          <a:prstGeom prst="rect">
            <a:avLst/>
          </a:prstGeom>
        </p:spPr>
        <p:txBody>
          <a:bodyPr wrap="square">
            <a:spAutoFit/>
          </a:bodyPr>
          <a:lstStyle/>
          <a:p>
            <a:r>
              <a:rPr lang="en-US" sz="2800" dirty="0" smtClean="0">
                <a:latin typeface="Consolas" panose="020B0609020204030204" pitchFamily="49" charset="0"/>
              </a:rPr>
              <a:t>IObservable&lt;T&gt; collection = ...</a:t>
            </a:r>
          </a:p>
          <a:p>
            <a:endParaRPr lang="en-US" sz="2800" dirty="0">
              <a:solidFill>
                <a:srgbClr val="0000FF"/>
              </a:solidFill>
              <a:latin typeface="Consolas" panose="020B0609020204030204" pitchFamily="49" charset="0"/>
            </a:endParaRPr>
          </a:p>
          <a:p>
            <a:r>
              <a:rPr lang="en-US" sz="2800" dirty="0" err="1" smtClean="0">
                <a:solidFill>
                  <a:srgbClr val="0000FF"/>
                </a:solidFill>
                <a:latin typeface="Consolas" panose="020B0609020204030204" pitchFamily="49" charset="0"/>
              </a:rPr>
              <a:t>var</a:t>
            </a:r>
            <a:r>
              <a:rPr lang="en-US" sz="2800" dirty="0">
                <a:solidFill>
                  <a:srgbClr val="000000"/>
                </a:solidFill>
                <a:latin typeface="Consolas" panose="020B0609020204030204" pitchFamily="49" charset="0"/>
              </a:rPr>
              <a:t> </a:t>
            </a:r>
            <a:r>
              <a:rPr lang="en-US" sz="2800" dirty="0" err="1">
                <a:solidFill>
                  <a:srgbClr val="000000"/>
                </a:solidFill>
                <a:latin typeface="Consolas" panose="020B0609020204030204" pitchFamily="49" charset="0"/>
              </a:rPr>
              <a:t>obs</a:t>
            </a:r>
            <a:r>
              <a:rPr lang="en-US" sz="2800" dirty="0">
                <a:solidFill>
                  <a:srgbClr val="000000"/>
                </a:solidFill>
                <a:latin typeface="Consolas" panose="020B0609020204030204" pitchFamily="49" charset="0"/>
              </a:rPr>
              <a:t> = </a:t>
            </a:r>
            <a:r>
              <a:rPr lang="en-US" sz="2800" dirty="0" err="1" smtClean="0">
                <a:solidFill>
                  <a:srgbClr val="000000"/>
                </a:solidFill>
                <a:latin typeface="Consolas" panose="020B0609020204030204" pitchFamily="49" charset="0"/>
              </a:rPr>
              <a:t>Observer.Create</a:t>
            </a:r>
            <a:r>
              <a:rPr lang="en-US" sz="2800" dirty="0" smtClean="0">
                <a:solidFill>
                  <a:srgbClr val="000000"/>
                </a:solidFill>
                <a:latin typeface="Consolas" panose="020B0609020204030204" pitchFamily="49" charset="0"/>
              </a:rPr>
              <a:t>(</a:t>
            </a:r>
            <a:br>
              <a:rPr lang="en-US" sz="2800" dirty="0" smtClean="0">
                <a:solidFill>
                  <a:srgbClr val="000000"/>
                </a:solidFill>
                <a:latin typeface="Consolas" panose="020B0609020204030204" pitchFamily="49" charset="0"/>
              </a:rPr>
            </a:br>
            <a:r>
              <a:rPr lang="en-US" sz="2800" dirty="0">
                <a:solidFill>
                  <a:srgbClr val="000000"/>
                </a:solidFill>
                <a:latin typeface="Consolas" panose="020B0609020204030204" pitchFamily="49" charset="0"/>
              </a:rPr>
              <a:t>            </a:t>
            </a:r>
            <a:r>
              <a:rPr lang="en-US" sz="2800" dirty="0" err="1">
                <a:solidFill>
                  <a:srgbClr val="000000"/>
                </a:solidFill>
                <a:latin typeface="Consolas" panose="020B0609020204030204" pitchFamily="49" charset="0"/>
              </a:rPr>
              <a:t>onNext</a:t>
            </a:r>
            <a:r>
              <a:rPr lang="en-US" sz="2800" dirty="0">
                <a:solidFill>
                  <a:srgbClr val="000000"/>
                </a:solidFill>
                <a:latin typeface="Consolas" panose="020B0609020204030204" pitchFamily="49" charset="0"/>
              </a:rPr>
              <a:t>: </a:t>
            </a:r>
            <a:r>
              <a:rPr lang="en-US" sz="2800" dirty="0" smtClean="0">
                <a:solidFill>
                  <a:srgbClr val="000000"/>
                </a:solidFill>
                <a:latin typeface="Consolas" panose="020B0609020204030204" pitchFamily="49" charset="0"/>
              </a:rPr>
              <a:t>     x  =&gt;</a:t>
            </a:r>
            <a:r>
              <a:rPr lang="en-US" sz="2800" dirty="0">
                <a:solidFill>
                  <a:srgbClr val="000000"/>
                </a:solidFill>
                <a:latin typeface="Consolas" panose="020B0609020204030204" pitchFamily="49" charset="0"/>
              </a:rPr>
              <a:t> </a:t>
            </a:r>
            <a:r>
              <a:rPr lang="en-US" sz="2800" dirty="0" err="1">
                <a:solidFill>
                  <a:srgbClr val="000000"/>
                </a:solidFill>
                <a:latin typeface="Consolas" panose="020B0609020204030204" pitchFamily="49" charset="0"/>
              </a:rPr>
              <a:t>DoSomething</a:t>
            </a:r>
            <a:r>
              <a:rPr lang="en-US" sz="2800" dirty="0">
                <a:solidFill>
                  <a:srgbClr val="000000"/>
                </a:solidFill>
                <a:latin typeface="Consolas" panose="020B0609020204030204" pitchFamily="49" charset="0"/>
              </a:rPr>
              <a:t>(x</a:t>
            </a:r>
            <a:r>
              <a:rPr lang="en-US" sz="2800" dirty="0" smtClean="0">
                <a:solidFill>
                  <a:srgbClr val="000000"/>
                </a:solidFill>
                <a:latin typeface="Consolas" panose="020B0609020204030204" pitchFamily="49" charset="0"/>
              </a:rPr>
              <a:t>),</a:t>
            </a:r>
            <a:br>
              <a:rPr lang="en-US" sz="2800" dirty="0" smtClean="0">
                <a:solidFill>
                  <a:srgbClr val="000000"/>
                </a:solidFill>
                <a:latin typeface="Consolas" panose="020B0609020204030204" pitchFamily="49" charset="0"/>
              </a:rPr>
            </a:br>
            <a:r>
              <a:rPr lang="en-US" sz="2800" dirty="0">
                <a:solidFill>
                  <a:srgbClr val="000000"/>
                </a:solidFill>
                <a:latin typeface="Consolas" panose="020B0609020204030204" pitchFamily="49" charset="0"/>
              </a:rPr>
              <a:t>            </a:t>
            </a:r>
            <a:r>
              <a:rPr lang="en-US" sz="2800" dirty="0" err="1">
                <a:solidFill>
                  <a:srgbClr val="000000"/>
                </a:solidFill>
                <a:latin typeface="Consolas" panose="020B0609020204030204" pitchFamily="49" charset="0"/>
              </a:rPr>
              <a:t>onError</a:t>
            </a:r>
            <a:r>
              <a:rPr lang="en-US" sz="2800" dirty="0" smtClean="0">
                <a:solidFill>
                  <a:srgbClr val="000000"/>
                </a:solidFill>
                <a:latin typeface="Consolas" panose="020B0609020204030204" pitchFamily="49" charset="0"/>
              </a:rPr>
              <a:t>:    </a:t>
            </a:r>
            <a:r>
              <a:rPr lang="en-US" sz="2800" dirty="0">
                <a:solidFill>
                  <a:srgbClr val="000000"/>
                </a:solidFill>
                <a:latin typeface="Consolas" panose="020B0609020204030204" pitchFamily="49" charset="0"/>
              </a:rPr>
              <a:t> </a:t>
            </a:r>
            <a:r>
              <a:rPr lang="en-US" sz="2800" dirty="0" smtClean="0">
                <a:solidFill>
                  <a:srgbClr val="000000"/>
                </a:solidFill>
                <a:latin typeface="Consolas" panose="020B0609020204030204" pitchFamily="49" charset="0"/>
              </a:rPr>
              <a:t>e</a:t>
            </a:r>
            <a:r>
              <a:rPr lang="en-US" sz="2800" dirty="0">
                <a:solidFill>
                  <a:srgbClr val="000000"/>
                </a:solidFill>
                <a:latin typeface="Consolas" panose="020B0609020204030204" pitchFamily="49" charset="0"/>
              </a:rPr>
              <a:t> </a:t>
            </a:r>
            <a:r>
              <a:rPr lang="en-US" sz="2800" dirty="0" smtClean="0">
                <a:solidFill>
                  <a:srgbClr val="000000"/>
                </a:solidFill>
                <a:latin typeface="Consolas" panose="020B0609020204030204" pitchFamily="49" charset="0"/>
              </a:rPr>
              <a:t> =&gt;</a:t>
            </a:r>
            <a:r>
              <a:rPr lang="en-US" sz="2800" dirty="0">
                <a:solidFill>
                  <a:srgbClr val="000000"/>
                </a:solidFill>
                <a:latin typeface="Consolas" panose="020B0609020204030204" pitchFamily="49" charset="0"/>
              </a:rPr>
              <a:t> </a:t>
            </a:r>
            <a:r>
              <a:rPr lang="en-US" sz="2800" dirty="0" err="1">
                <a:solidFill>
                  <a:srgbClr val="000000"/>
                </a:solidFill>
                <a:latin typeface="Consolas" panose="020B0609020204030204" pitchFamily="49" charset="0"/>
              </a:rPr>
              <a:t>HandleError</a:t>
            </a:r>
            <a:r>
              <a:rPr lang="en-US" sz="2800" dirty="0">
                <a:solidFill>
                  <a:srgbClr val="000000"/>
                </a:solidFill>
                <a:latin typeface="Consolas" panose="020B0609020204030204" pitchFamily="49" charset="0"/>
              </a:rPr>
              <a:t>(e</a:t>
            </a:r>
            <a:r>
              <a:rPr lang="en-US" sz="2800" dirty="0" smtClean="0">
                <a:solidFill>
                  <a:srgbClr val="000000"/>
                </a:solidFill>
                <a:latin typeface="Consolas" panose="020B0609020204030204" pitchFamily="49" charset="0"/>
              </a:rPr>
              <a:t>),</a:t>
            </a:r>
            <a:br>
              <a:rPr lang="en-US" sz="2800" dirty="0" smtClean="0">
                <a:solidFill>
                  <a:srgbClr val="000000"/>
                </a:solidFill>
                <a:latin typeface="Consolas" panose="020B0609020204030204" pitchFamily="49" charset="0"/>
              </a:rPr>
            </a:br>
            <a:r>
              <a:rPr lang="en-US" sz="2800" dirty="0">
                <a:solidFill>
                  <a:srgbClr val="000000"/>
                </a:solidFill>
                <a:latin typeface="Consolas" panose="020B0609020204030204" pitchFamily="49" charset="0"/>
              </a:rPr>
              <a:t>            </a:t>
            </a:r>
            <a:r>
              <a:rPr lang="en-US" sz="2800" dirty="0" err="1">
                <a:solidFill>
                  <a:srgbClr val="000000"/>
                </a:solidFill>
                <a:latin typeface="Consolas" panose="020B0609020204030204" pitchFamily="49" charset="0"/>
              </a:rPr>
              <a:t>onCompleted</a:t>
            </a:r>
            <a:r>
              <a:rPr lang="en-US" sz="2800" dirty="0">
                <a:solidFill>
                  <a:srgbClr val="000000"/>
                </a:solidFill>
                <a:latin typeface="Consolas" panose="020B0609020204030204" pitchFamily="49" charset="0"/>
              </a:rPr>
              <a:t>: </a:t>
            </a:r>
            <a:r>
              <a:rPr lang="en-US" sz="2800" dirty="0" smtClean="0">
                <a:solidFill>
                  <a:srgbClr val="000000"/>
                </a:solidFill>
                <a:latin typeface="Consolas" panose="020B0609020204030204" pitchFamily="49" charset="0"/>
              </a:rPr>
              <a:t>() =&gt;</a:t>
            </a:r>
            <a:r>
              <a:rPr lang="en-US" sz="2800" dirty="0">
                <a:solidFill>
                  <a:srgbClr val="000000"/>
                </a:solidFill>
                <a:latin typeface="Consolas" panose="020B0609020204030204" pitchFamily="49" charset="0"/>
              </a:rPr>
              <a:t> </a:t>
            </a:r>
            <a:r>
              <a:rPr lang="en-US" sz="2800" dirty="0" err="1">
                <a:solidFill>
                  <a:srgbClr val="000000"/>
                </a:solidFill>
                <a:latin typeface="Consolas" panose="020B0609020204030204" pitchFamily="49" charset="0"/>
              </a:rPr>
              <a:t>DoCleanup</a:t>
            </a:r>
            <a:r>
              <a:rPr lang="en-US" sz="2800" dirty="0" smtClean="0">
                <a:solidFill>
                  <a:srgbClr val="000000"/>
                </a:solidFill>
                <a:latin typeface="Consolas" panose="020B0609020204030204" pitchFamily="49" charset="0"/>
              </a:rPr>
              <a:t>());</a:t>
            </a:r>
          </a:p>
          <a:p>
            <a:r>
              <a:rPr lang="en-US" sz="2800" dirty="0">
                <a:solidFill>
                  <a:srgbClr val="000000"/>
                </a:solidFill>
                <a:latin typeface="Consolas" panose="020B0609020204030204" pitchFamily="49" charset="0"/>
              </a:rPr>
              <a:t/>
            </a:r>
            <a:br>
              <a:rPr lang="en-US" sz="2800" dirty="0">
                <a:solidFill>
                  <a:srgbClr val="000000"/>
                </a:solidFill>
                <a:latin typeface="Consolas" panose="020B0609020204030204" pitchFamily="49" charset="0"/>
              </a:rPr>
            </a:br>
            <a:r>
              <a:rPr lang="en-US" sz="2800" dirty="0" err="1" smtClean="0">
                <a:solidFill>
                  <a:srgbClr val="0000FF"/>
                </a:solidFill>
                <a:latin typeface="Consolas" panose="020B0609020204030204" pitchFamily="49" charset="0"/>
              </a:rPr>
              <a:t>var</a:t>
            </a:r>
            <a:r>
              <a:rPr lang="en-US" sz="2800" dirty="0" smtClean="0">
                <a:solidFill>
                  <a:srgbClr val="000000"/>
                </a:solidFill>
                <a:latin typeface="Consolas" panose="020B0609020204030204" pitchFamily="49" charset="0"/>
              </a:rPr>
              <a:t> subscription = </a:t>
            </a:r>
            <a:r>
              <a:rPr lang="en-US" sz="2800" dirty="0" err="1" smtClean="0">
                <a:solidFill>
                  <a:srgbClr val="000000"/>
                </a:solidFill>
                <a:latin typeface="Consolas" panose="020B0609020204030204" pitchFamily="49" charset="0"/>
              </a:rPr>
              <a:t>collection.Subscribe</a:t>
            </a:r>
            <a:r>
              <a:rPr lang="en-US" sz="2800" dirty="0" smtClean="0">
                <a:solidFill>
                  <a:srgbClr val="000000"/>
                </a:solidFill>
                <a:latin typeface="Consolas" panose="020B0609020204030204" pitchFamily="49" charset="0"/>
              </a:rPr>
              <a:t>(</a:t>
            </a:r>
            <a:r>
              <a:rPr lang="en-US" sz="2800" dirty="0" err="1" smtClean="0">
                <a:solidFill>
                  <a:srgbClr val="000000"/>
                </a:solidFill>
                <a:latin typeface="Consolas" panose="020B0609020204030204" pitchFamily="49" charset="0"/>
              </a:rPr>
              <a:t>obs</a:t>
            </a:r>
            <a:r>
              <a:rPr lang="en-US" sz="2800" dirty="0" smtClean="0">
                <a:solidFill>
                  <a:srgbClr val="000000"/>
                </a:solidFill>
                <a:latin typeface="Consolas" panose="020B0609020204030204" pitchFamily="49" charset="0"/>
              </a:rPr>
              <a:t>);</a:t>
            </a:r>
            <a:br>
              <a:rPr lang="en-US" sz="2800" dirty="0" smtClean="0">
                <a:solidFill>
                  <a:srgbClr val="000000"/>
                </a:solidFill>
                <a:latin typeface="Consolas" panose="020B0609020204030204" pitchFamily="49" charset="0"/>
              </a:rPr>
            </a:br>
            <a:r>
              <a:rPr lang="en-US" sz="2800" dirty="0" smtClean="0">
                <a:solidFill>
                  <a:srgbClr val="000000"/>
                </a:solidFill>
                <a:latin typeface="Consolas" panose="020B0609020204030204" pitchFamily="49" charset="0"/>
              </a:rPr>
              <a:t> </a:t>
            </a:r>
          </a:p>
          <a:p>
            <a:r>
              <a:rPr lang="en-US" sz="2800" dirty="0" smtClean="0">
                <a:solidFill>
                  <a:srgbClr val="008000"/>
                </a:solidFill>
                <a:latin typeface="Consolas" panose="020B0609020204030204" pitchFamily="49" charset="0"/>
              </a:rPr>
              <a:t>//</a:t>
            </a:r>
            <a:r>
              <a:rPr lang="en-US" sz="2800" dirty="0">
                <a:solidFill>
                  <a:srgbClr val="008000"/>
                </a:solidFill>
                <a:latin typeface="Consolas" panose="020B0609020204030204" pitchFamily="49" charset="0"/>
              </a:rPr>
              <a:t> deterministically cleans up all </a:t>
            </a:r>
            <a:r>
              <a:rPr lang="en-US" sz="2800" dirty="0" smtClean="0">
                <a:solidFill>
                  <a:srgbClr val="008000"/>
                </a:solidFill>
                <a:latin typeface="Consolas" panose="020B0609020204030204" pitchFamily="49" charset="0"/>
              </a:rPr>
              <a:t>resources</a:t>
            </a:r>
            <a:r>
              <a:rPr lang="en-US" sz="2800" dirty="0">
                <a:solidFill>
                  <a:srgbClr val="000000"/>
                </a:solidFill>
                <a:latin typeface="Consolas" panose="020B0609020204030204" pitchFamily="49" charset="0"/>
              </a:rPr>
              <a:t/>
            </a:r>
            <a:br>
              <a:rPr lang="en-US" sz="2800" dirty="0">
                <a:solidFill>
                  <a:srgbClr val="000000"/>
                </a:solidFill>
                <a:latin typeface="Consolas" panose="020B0609020204030204" pitchFamily="49" charset="0"/>
              </a:rPr>
            </a:br>
            <a:r>
              <a:rPr lang="en-US" sz="2800" dirty="0" err="1" smtClean="0">
                <a:solidFill>
                  <a:srgbClr val="000000"/>
                </a:solidFill>
                <a:latin typeface="Consolas" panose="020B0609020204030204" pitchFamily="49" charset="0"/>
              </a:rPr>
              <a:t>subscription.Dispose</a:t>
            </a:r>
            <a:r>
              <a:rPr lang="en-US" sz="2800" dirty="0" smtClean="0">
                <a:solidFill>
                  <a:srgbClr val="000000"/>
                </a:solidFill>
                <a:latin typeface="Consolas" panose="020B0609020204030204" pitchFamily="49" charset="0"/>
              </a:rPr>
              <a:t>(); </a:t>
            </a:r>
            <a:endParaRPr lang="en-US" sz="280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25444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xEl>
                                              <p:pRg st="2" end="2"/>
                                            </p:txEl>
                                          </p:spTgt>
                                        </p:tgtEl>
                                        <p:attrNameLst>
                                          <p:attrName>style.visibility</p:attrName>
                                        </p:attrNameLst>
                                      </p:cBhvr>
                                      <p:to>
                                        <p:strVal val="visible"/>
                                      </p:to>
                                    </p:set>
                                    <p:animEffect transition="in" filter="fade">
                                      <p:cBhvr>
                                        <p:cTn id="12" dur="500"/>
                                        <p:tgtEl>
                                          <p:spTgt spid="2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
                                            <p:txEl>
                                              <p:pRg st="3" end="3"/>
                                            </p:txEl>
                                          </p:spTgt>
                                        </p:tgtEl>
                                        <p:attrNameLst>
                                          <p:attrName>style.visibility</p:attrName>
                                        </p:attrNameLst>
                                      </p:cBhvr>
                                      <p:to>
                                        <p:strVal val="visible"/>
                                      </p:to>
                                    </p:set>
                                    <p:animEffect transition="in" filter="fade">
                                      <p:cBhvr>
                                        <p:cTn id="32" dur="500"/>
                                        <p:tgtEl>
                                          <p:spTgt spid="20">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0">
                                            <p:txEl>
                                              <p:pRg st="4" end="4"/>
                                            </p:txEl>
                                          </p:spTgt>
                                        </p:tgtEl>
                                        <p:attrNameLst>
                                          <p:attrName>style.visibility</p:attrName>
                                        </p:attrNameLst>
                                      </p:cBhvr>
                                      <p:to>
                                        <p:strVal val="visible"/>
                                      </p:to>
                                    </p:set>
                                    <p:animEffect transition="in" filter="fade">
                                      <p:cBhvr>
                                        <p:cTn id="37" dur="500"/>
                                        <p:tgtEl>
                                          <p:spTgt spid="2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animBg="1"/>
      <p:bldP spid="24" grpId="0" uiExpand="1" animBg="1"/>
      <p:bldP spid="25" grpId="0" uiExpand="1" animBg="1"/>
      <p:bldP spid="20"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47329" y="1299746"/>
            <a:ext cx="12144671" cy="677108"/>
          </a:xfrm>
          <a:prstGeom prst="rect">
            <a:avLst/>
          </a:prstGeom>
          <a:noFill/>
        </p:spPr>
        <p:txBody>
          <a:bodyPr wrap="none" lIns="0" tIns="0" rIns="0" bIns="0" rtlCol="0">
            <a:spAutoFit/>
          </a:bodyPr>
          <a:lstStyle/>
          <a:p>
            <a:r>
              <a:rPr lang="en-US" sz="4400" spc="-70" dirty="0" smtClean="0">
                <a:solidFill>
                  <a:schemeClr val="accent1">
                    <a:lumMod val="75000"/>
                  </a:schemeClr>
                </a:solidFill>
              </a:rPr>
              <a:t>                   *            (                      |                            ) ?</a:t>
            </a:r>
          </a:p>
        </p:txBody>
      </p:sp>
      <p:sp>
        <p:nvSpPr>
          <p:cNvPr id="2" name="Title 1"/>
          <p:cNvSpPr>
            <a:spLocks noGrp="1"/>
          </p:cNvSpPr>
          <p:nvPr>
            <p:ph type="title"/>
          </p:nvPr>
        </p:nvSpPr>
        <p:spPr/>
        <p:txBody>
          <a:bodyPr/>
          <a:lstStyle/>
          <a:p>
            <a:r>
              <a:rPr lang="en-US" dirty="0" smtClean="0"/>
              <a:t>Rx Grammar Police</a:t>
            </a:r>
            <a:endParaRPr lang="en-US" dirty="0"/>
          </a:p>
        </p:txBody>
      </p:sp>
      <p:sp>
        <p:nvSpPr>
          <p:cNvPr id="4" name="Text Placeholder 2"/>
          <p:cNvSpPr txBox="1">
            <a:spLocks/>
          </p:cNvSpPr>
          <p:nvPr/>
        </p:nvSpPr>
        <p:spPr>
          <a:xfrm>
            <a:off x="410836" y="1381125"/>
            <a:ext cx="3571679" cy="123110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Segoe WP" pitchFamily="34" charset="0"/>
                <a:ea typeface="Segoe UI" pitchFamily="34" charset="0"/>
                <a:cs typeface="Segoe UI" pitchFamily="34" charset="0"/>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Segoe WP" pitchFamily="34" charset="0"/>
                <a:ea typeface="Segoe UI" pitchFamily="34" charset="0"/>
                <a:cs typeface="Segoe UI" pitchFamily="34" charset="0"/>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Segoe WP"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err="1" smtClean="0">
                <a:solidFill>
                  <a:schemeClr val="accent3"/>
                </a:solidFill>
                <a:latin typeface="+mn-lt"/>
              </a:rPr>
              <a:t>OnNext</a:t>
            </a:r>
            <a:endParaRPr lang="en-US" dirty="0" smtClean="0">
              <a:solidFill>
                <a:schemeClr val="accent3"/>
              </a:solidFill>
              <a:latin typeface="+mn-lt"/>
            </a:endParaRPr>
          </a:p>
          <a:p>
            <a:pPr marL="0" lvl="1" indent="0">
              <a:buNone/>
            </a:pPr>
            <a:r>
              <a:rPr lang="en-US" sz="2000" dirty="0" smtClean="0">
                <a:solidFill>
                  <a:schemeClr val="tx1">
                    <a:lumMod val="65000"/>
                    <a:lumOff val="35000"/>
                  </a:schemeClr>
                </a:solidFill>
                <a:latin typeface="+mn-lt"/>
              </a:rPr>
              <a:t>Zero or more values</a:t>
            </a:r>
          </a:p>
          <a:p>
            <a:pPr marL="0" lvl="1" indent="0">
              <a:buNone/>
            </a:pPr>
            <a:r>
              <a:rPr lang="en-US" sz="2000" dirty="0" smtClean="0">
                <a:solidFill>
                  <a:schemeClr val="tx1">
                    <a:lumMod val="65000"/>
                    <a:lumOff val="35000"/>
                  </a:schemeClr>
                </a:solidFill>
                <a:latin typeface="+mn-lt"/>
              </a:rPr>
              <a:t>E.g. events are ∞ sequences</a:t>
            </a:r>
          </a:p>
        </p:txBody>
      </p:sp>
      <p:sp>
        <p:nvSpPr>
          <p:cNvPr id="5" name="Text Placeholder 6"/>
          <p:cNvSpPr txBox="1">
            <a:spLocks/>
          </p:cNvSpPr>
          <p:nvPr/>
        </p:nvSpPr>
        <p:spPr>
          <a:xfrm>
            <a:off x="4539290" y="1381125"/>
            <a:ext cx="3018472" cy="123110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Segoe WP" pitchFamily="34" charset="0"/>
                <a:ea typeface="Segoe UI" pitchFamily="34" charset="0"/>
                <a:cs typeface="Segoe UI" pitchFamily="34" charset="0"/>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Segoe WP" pitchFamily="34" charset="0"/>
                <a:ea typeface="Segoe UI" pitchFamily="34" charset="0"/>
                <a:cs typeface="Segoe UI" pitchFamily="34" charset="0"/>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Segoe WP"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err="1" smtClean="0">
                <a:solidFill>
                  <a:schemeClr val="accent2"/>
                </a:solidFill>
                <a:latin typeface="+mn-lt"/>
              </a:rPr>
              <a:t>OnError</a:t>
            </a:r>
            <a:endParaRPr lang="en-US" dirty="0" smtClean="0">
              <a:solidFill>
                <a:schemeClr val="accent2"/>
              </a:solidFill>
              <a:latin typeface="+mn-lt"/>
            </a:endParaRPr>
          </a:p>
          <a:p>
            <a:pPr marL="3175" lvl="1" indent="0">
              <a:buNone/>
            </a:pPr>
            <a:r>
              <a:rPr lang="en-US" sz="2000" dirty="0" smtClean="0">
                <a:solidFill>
                  <a:schemeClr val="tx1">
                    <a:lumMod val="65000"/>
                    <a:lumOff val="35000"/>
                  </a:schemeClr>
                </a:solidFill>
                <a:latin typeface="+mn-lt"/>
              </a:rPr>
              <a:t>Calls can fail</a:t>
            </a:r>
          </a:p>
        </p:txBody>
      </p:sp>
      <p:sp>
        <p:nvSpPr>
          <p:cNvPr id="6" name="Text Placeholder 2"/>
          <p:cNvSpPr txBox="1">
            <a:spLocks/>
          </p:cNvSpPr>
          <p:nvPr/>
        </p:nvSpPr>
        <p:spPr>
          <a:xfrm>
            <a:off x="8437239" y="1381125"/>
            <a:ext cx="3641725" cy="1231106"/>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12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3200" dirty="0" err="1" smtClean="0">
                <a:solidFill>
                  <a:schemeClr val="accent4"/>
                </a:solidFill>
                <a:latin typeface="+mn-lt"/>
              </a:rPr>
              <a:t>OnCompleted</a:t>
            </a:r>
            <a:endParaRPr lang="en-US" sz="3200" dirty="0" smtClean="0">
              <a:solidFill>
                <a:schemeClr val="accent4"/>
              </a:solidFill>
              <a:latin typeface="+mn-lt"/>
            </a:endParaRPr>
          </a:p>
          <a:p>
            <a:pPr lvl="1">
              <a:lnSpc>
                <a:spcPct val="100000"/>
              </a:lnSpc>
            </a:pPr>
            <a:r>
              <a:rPr lang="en-US" dirty="0" smtClean="0">
                <a:solidFill>
                  <a:schemeClr val="tx1">
                    <a:lumMod val="65000"/>
                    <a:lumOff val="35000"/>
                  </a:schemeClr>
                </a:solidFill>
              </a:rPr>
              <a:t>Resource management</a:t>
            </a:r>
          </a:p>
          <a:p>
            <a:pPr lvl="1">
              <a:lnSpc>
                <a:spcPct val="100000"/>
              </a:lnSpc>
            </a:pPr>
            <a:r>
              <a:rPr lang="en-US" dirty="0" smtClean="0">
                <a:solidFill>
                  <a:schemeClr val="tx1">
                    <a:lumMod val="65000"/>
                    <a:lumOff val="35000"/>
                  </a:schemeClr>
                </a:solidFill>
              </a:rPr>
              <a:t>Sequencing</a:t>
            </a:r>
          </a:p>
        </p:txBody>
      </p:sp>
      <p:cxnSp>
        <p:nvCxnSpPr>
          <p:cNvPr id="7" name="Straight Arrow Connector 6"/>
          <p:cNvCxnSpPr/>
          <p:nvPr/>
        </p:nvCxnSpPr>
        <p:spPr>
          <a:xfrm>
            <a:off x="1488751" y="3337255"/>
            <a:ext cx="10590213" cy="0"/>
          </a:xfrm>
          <a:prstGeom prst="straightConnector1">
            <a:avLst/>
          </a:prstGeom>
          <a:ln w="63500">
            <a:solidFill>
              <a:schemeClr val="tx1">
                <a:lumMod val="85000"/>
                <a:lumOff val="1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endCxn id="16" idx="1"/>
          </p:cNvCxnSpPr>
          <p:nvPr/>
        </p:nvCxnSpPr>
        <p:spPr>
          <a:xfrm>
            <a:off x="1464338" y="4923329"/>
            <a:ext cx="4572000" cy="0"/>
          </a:xfrm>
          <a:prstGeom prst="straightConnector1">
            <a:avLst/>
          </a:prstGeom>
          <a:ln w="63500">
            <a:solidFill>
              <a:schemeClr val="tx1">
                <a:lumMod val="85000"/>
                <a:lumOff val="1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endCxn id="23" idx="3"/>
          </p:cNvCxnSpPr>
          <p:nvPr/>
        </p:nvCxnSpPr>
        <p:spPr>
          <a:xfrm>
            <a:off x="1488749" y="5928055"/>
            <a:ext cx="4114800" cy="0"/>
          </a:xfrm>
          <a:prstGeom prst="straightConnector1">
            <a:avLst/>
          </a:prstGeom>
          <a:ln w="63500">
            <a:solidFill>
              <a:schemeClr val="tx1">
                <a:lumMod val="85000"/>
                <a:lumOff val="15000"/>
              </a:schemeClr>
            </a:solidFill>
            <a:tailEnd type="none"/>
          </a:ln>
        </p:spPr>
        <p:style>
          <a:lnRef idx="1">
            <a:schemeClr val="accent1"/>
          </a:lnRef>
          <a:fillRef idx="0">
            <a:schemeClr val="accent1"/>
          </a:fillRef>
          <a:effectRef idx="0">
            <a:schemeClr val="accent1"/>
          </a:effectRef>
          <a:fontRef idx="minor">
            <a:schemeClr val="tx1"/>
          </a:fontRef>
        </p:style>
      </p:cxnSp>
      <p:sp>
        <p:nvSpPr>
          <p:cNvPr id="11" name="Oval 10"/>
          <p:cNvSpPr/>
          <p:nvPr/>
        </p:nvSpPr>
        <p:spPr bwMode="auto">
          <a:xfrm>
            <a:off x="2383045" y="3102223"/>
            <a:ext cx="457200" cy="457200"/>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solidFill>
                  <a:schemeClr val="bg1"/>
                </a:solidFill>
                <a:latin typeface="Segoe UI Semibold" panose="020B0702040204020203" pitchFamily="34" charset="0"/>
                <a:cs typeface="Segoe UI Semibold" panose="020B0702040204020203" pitchFamily="34" charset="0"/>
              </a:rPr>
              <a:t>0</a:t>
            </a:r>
          </a:p>
        </p:txBody>
      </p:sp>
      <p:sp>
        <p:nvSpPr>
          <p:cNvPr id="12" name="Oval 11"/>
          <p:cNvSpPr/>
          <p:nvPr/>
        </p:nvSpPr>
        <p:spPr bwMode="auto">
          <a:xfrm>
            <a:off x="4949808" y="3108655"/>
            <a:ext cx="457200" cy="457200"/>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latin typeface="Segoe UI Semibold" panose="020B0702040204020203" pitchFamily="34" charset="0"/>
                <a:cs typeface="Segoe UI Semibold" panose="020B0702040204020203" pitchFamily="34" charset="0"/>
              </a:rPr>
              <a:t>1</a:t>
            </a:r>
          </a:p>
        </p:txBody>
      </p:sp>
      <p:sp>
        <p:nvSpPr>
          <p:cNvPr id="13" name="Oval 12"/>
          <p:cNvSpPr/>
          <p:nvPr/>
        </p:nvSpPr>
        <p:spPr bwMode="auto">
          <a:xfrm>
            <a:off x="8803950" y="3102223"/>
            <a:ext cx="457200" cy="457200"/>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latin typeface="Segoe UI Semibold" panose="020B0702040204020203" pitchFamily="34" charset="0"/>
                <a:cs typeface="Segoe UI Semibold" panose="020B0702040204020203" pitchFamily="34" charset="0"/>
              </a:rPr>
              <a:t>2</a:t>
            </a:r>
          </a:p>
        </p:txBody>
      </p:sp>
      <p:sp>
        <p:nvSpPr>
          <p:cNvPr id="14" name="Oval 13"/>
          <p:cNvSpPr/>
          <p:nvPr/>
        </p:nvSpPr>
        <p:spPr bwMode="auto">
          <a:xfrm>
            <a:off x="2653250" y="4691224"/>
            <a:ext cx="457200" cy="457200"/>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latin typeface="Segoe UI Semibold" panose="020B0702040204020203" pitchFamily="34" charset="0"/>
                <a:cs typeface="Segoe UI Semibold" panose="020B0702040204020203" pitchFamily="34" charset="0"/>
              </a:rPr>
              <a:t>0</a:t>
            </a:r>
          </a:p>
        </p:txBody>
      </p:sp>
      <p:sp>
        <p:nvSpPr>
          <p:cNvPr id="15" name="Oval 14"/>
          <p:cNvSpPr/>
          <p:nvPr/>
        </p:nvSpPr>
        <p:spPr bwMode="auto">
          <a:xfrm>
            <a:off x="4817137" y="4691224"/>
            <a:ext cx="457200" cy="457200"/>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latin typeface="Segoe UI Semibold" panose="020B0702040204020203" pitchFamily="34" charset="0"/>
                <a:cs typeface="Segoe UI Semibold" panose="020B0702040204020203" pitchFamily="34" charset="0"/>
              </a:rPr>
              <a:t>1</a:t>
            </a:r>
          </a:p>
        </p:txBody>
      </p:sp>
      <p:sp>
        <p:nvSpPr>
          <p:cNvPr id="16" name="Rectangle 15"/>
          <p:cNvSpPr/>
          <p:nvPr/>
        </p:nvSpPr>
        <p:spPr bwMode="auto">
          <a:xfrm>
            <a:off x="6036337" y="4656629"/>
            <a:ext cx="152400" cy="533400"/>
          </a:xfrm>
          <a:prstGeom prst="rect">
            <a:avLst/>
          </a:prstGeom>
          <a:solidFill>
            <a:schemeClr val="accent4">
              <a:lumMod val="75000"/>
            </a:schemeClr>
          </a:solidFill>
          <a:ln>
            <a:no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solidFill>
                <a:schemeClr val="bg1"/>
              </a:solidFill>
              <a:latin typeface="Segoe UI Semibold" panose="020B0702040204020203" pitchFamily="34" charset="0"/>
              <a:cs typeface="Segoe UI Semibold" panose="020B0702040204020203" pitchFamily="34" charset="0"/>
            </a:endParaRPr>
          </a:p>
        </p:txBody>
      </p:sp>
      <p:sp>
        <p:nvSpPr>
          <p:cNvPr id="21" name="Oval 20"/>
          <p:cNvSpPr/>
          <p:nvPr/>
        </p:nvSpPr>
        <p:spPr bwMode="auto">
          <a:xfrm>
            <a:off x="2707950" y="5734050"/>
            <a:ext cx="1752599" cy="384506"/>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latin typeface="Segoe UI Semibold" panose="020B0702040204020203" pitchFamily="34" charset="0"/>
                <a:cs typeface="Segoe UI Semibold" panose="020B0702040204020203" pitchFamily="34" charset="0"/>
              </a:rPr>
              <a:t>0</a:t>
            </a:r>
          </a:p>
        </p:txBody>
      </p:sp>
      <p:sp>
        <p:nvSpPr>
          <p:cNvPr id="22" name="Oval 21"/>
          <p:cNvSpPr/>
          <p:nvPr/>
        </p:nvSpPr>
        <p:spPr bwMode="auto">
          <a:xfrm>
            <a:off x="3836002" y="5734050"/>
            <a:ext cx="1005547" cy="384506"/>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latin typeface="Segoe UI Semibold" panose="020B0702040204020203" pitchFamily="34" charset="0"/>
                <a:cs typeface="Segoe UI Semibold" panose="020B0702040204020203" pitchFamily="34" charset="0"/>
              </a:rPr>
              <a:t>1</a:t>
            </a:r>
          </a:p>
        </p:txBody>
      </p:sp>
      <p:sp>
        <p:nvSpPr>
          <p:cNvPr id="23" name="Rectangle 22"/>
          <p:cNvSpPr/>
          <p:nvPr/>
        </p:nvSpPr>
        <p:spPr bwMode="auto">
          <a:xfrm>
            <a:off x="5451149" y="5661355"/>
            <a:ext cx="152400" cy="533400"/>
          </a:xfrm>
          <a:prstGeom prst="rect">
            <a:avLst/>
          </a:prstGeom>
          <a:solidFill>
            <a:schemeClr val="accent4">
              <a:lumMod val="75000"/>
            </a:schemeClr>
          </a:solidFill>
          <a:ln>
            <a:no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solidFill>
                <a:schemeClr val="bg1"/>
              </a:solidFill>
              <a:latin typeface="Segoe UI Semibold" panose="020B0702040204020203" pitchFamily="34" charset="0"/>
              <a:cs typeface="Segoe UI Semibold" panose="020B0702040204020203" pitchFamily="34" charset="0"/>
            </a:endParaRPr>
          </a:p>
        </p:txBody>
      </p:sp>
      <p:sp>
        <p:nvSpPr>
          <p:cNvPr id="24" name="Oval 23"/>
          <p:cNvSpPr/>
          <p:nvPr/>
        </p:nvSpPr>
        <p:spPr bwMode="auto">
          <a:xfrm>
            <a:off x="6365549" y="5699455"/>
            <a:ext cx="457200" cy="457200"/>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latin typeface="Segoe UI Semibold" panose="020B0702040204020203" pitchFamily="34" charset="0"/>
                <a:cs typeface="Segoe UI Semibold" panose="020B0702040204020203" pitchFamily="34" charset="0"/>
              </a:rPr>
              <a:t>2</a:t>
            </a:r>
          </a:p>
        </p:txBody>
      </p:sp>
      <p:sp>
        <p:nvSpPr>
          <p:cNvPr id="29" name="Oval 28"/>
          <p:cNvSpPr/>
          <p:nvPr/>
        </p:nvSpPr>
        <p:spPr bwMode="auto">
          <a:xfrm>
            <a:off x="1925845" y="1466850"/>
            <a:ext cx="457200" cy="457200"/>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solidFill>
                <a:schemeClr val="bg1"/>
              </a:solidFill>
              <a:latin typeface="Segoe UI Semibold" panose="020B0702040204020203" pitchFamily="34" charset="0"/>
              <a:cs typeface="Segoe UI Semibold" panose="020B0702040204020203" pitchFamily="34" charset="0"/>
            </a:endParaRPr>
          </a:p>
        </p:txBody>
      </p:sp>
      <p:sp>
        <p:nvSpPr>
          <p:cNvPr id="30" name="Multiply 29"/>
          <p:cNvSpPr/>
          <p:nvPr/>
        </p:nvSpPr>
        <p:spPr bwMode="auto">
          <a:xfrm>
            <a:off x="5889297" y="1336193"/>
            <a:ext cx="647701" cy="647700"/>
          </a:xfrm>
          <a:prstGeom prst="mathMultiply">
            <a:avLst/>
          </a:prstGeom>
          <a:solidFill>
            <a:schemeClr val="accent2">
              <a:lumMod val="75000"/>
            </a:schemeClr>
          </a:solidFill>
          <a:ln>
            <a:no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solidFill>
                <a:schemeClr val="bg1"/>
              </a:solidFill>
              <a:latin typeface="Segoe UI Semibold" panose="020B0702040204020203" pitchFamily="34" charset="0"/>
              <a:cs typeface="Segoe UI Semibold" panose="020B0702040204020203" pitchFamily="34" charset="0"/>
            </a:endParaRPr>
          </a:p>
        </p:txBody>
      </p:sp>
      <p:sp>
        <p:nvSpPr>
          <p:cNvPr id="31" name="Rectangle 30"/>
          <p:cNvSpPr/>
          <p:nvPr/>
        </p:nvSpPr>
        <p:spPr bwMode="auto">
          <a:xfrm>
            <a:off x="11091537" y="1420870"/>
            <a:ext cx="152400" cy="533400"/>
          </a:xfrm>
          <a:prstGeom prst="rect">
            <a:avLst/>
          </a:prstGeom>
          <a:solidFill>
            <a:schemeClr val="accent4">
              <a:lumMod val="75000"/>
            </a:schemeClr>
          </a:solidFill>
          <a:ln>
            <a:no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solidFill>
                <a:schemeClr val="bg1"/>
              </a:solidFill>
              <a:latin typeface="Segoe UI Semibold" panose="020B0702040204020203" pitchFamily="34" charset="0"/>
              <a:cs typeface="Segoe UI Semibold" panose="020B0702040204020203" pitchFamily="34" charset="0"/>
            </a:endParaRPr>
          </a:p>
        </p:txBody>
      </p:sp>
      <p:sp>
        <p:nvSpPr>
          <p:cNvPr id="33" name="Line Callout 1 32"/>
          <p:cNvSpPr/>
          <p:nvPr/>
        </p:nvSpPr>
        <p:spPr bwMode="auto">
          <a:xfrm>
            <a:off x="8274406" y="4505327"/>
            <a:ext cx="3479800" cy="1228723"/>
          </a:xfrm>
          <a:prstGeom prst="borderCallout1">
            <a:avLst>
              <a:gd name="adj1" fmla="val 76114"/>
              <a:gd name="adj2" fmla="val -942"/>
              <a:gd name="adj3" fmla="val 112500"/>
              <a:gd name="adj4" fmla="val -38333"/>
            </a:avLst>
          </a:prstGeom>
          <a:solidFill>
            <a:schemeClr val="accent1"/>
          </a:solidFill>
          <a:ln w="28575">
            <a:solidFill>
              <a:schemeClr val="accent1">
                <a:lumMod val="75000"/>
              </a:schemeClr>
            </a:solid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buFont typeface="Arial" panose="020B0604020202020204" pitchFamily="34" charset="0"/>
              <a:buChar char="•"/>
            </a:pPr>
            <a:r>
              <a:rPr lang="en-US" sz="2000" dirty="0" smtClean="0"/>
              <a:t>Must be a </a:t>
            </a:r>
            <a:r>
              <a:rPr lang="en-US" sz="2000" dirty="0"/>
              <a:t>sequence</a:t>
            </a:r>
          </a:p>
          <a:p>
            <a:pPr marL="342900" indent="-342900">
              <a:buFont typeface="Arial" panose="020B0604020202020204" pitchFamily="34" charset="0"/>
              <a:buChar char="•"/>
            </a:pPr>
            <a:r>
              <a:rPr lang="en-US" sz="2000" dirty="0"/>
              <a:t>No concurrent callbacks</a:t>
            </a:r>
          </a:p>
          <a:p>
            <a:pPr marL="342900" indent="-342900">
              <a:buFont typeface="Arial" panose="020B0604020202020204" pitchFamily="34" charset="0"/>
              <a:buChar char="•"/>
            </a:pPr>
            <a:r>
              <a:rPr lang="en-US" sz="2000" dirty="0"/>
              <a:t>One time termination</a:t>
            </a:r>
          </a:p>
        </p:txBody>
      </p:sp>
      <p:sp>
        <p:nvSpPr>
          <p:cNvPr id="35" name="Rectangle 34"/>
          <p:cNvSpPr/>
          <p:nvPr/>
        </p:nvSpPr>
        <p:spPr>
          <a:xfrm>
            <a:off x="321507" y="2898659"/>
            <a:ext cx="882746" cy="1015663"/>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6000" dirty="0" smtClean="0">
                <a:solidFill>
                  <a:schemeClr val="accent4"/>
                </a:solidFill>
                <a:latin typeface="Wingdings" panose="05000000000000000000" pitchFamily="2" charset="2"/>
              </a:rPr>
              <a:t>ü</a:t>
            </a:r>
            <a:endParaRPr lang="en-US" sz="3200" dirty="0">
              <a:solidFill>
                <a:schemeClr val="accent4"/>
              </a:solidFill>
              <a:latin typeface="MS Shell Dlg 2" panose="020B0604030504040204" pitchFamily="34" charset="0"/>
            </a:endParaRPr>
          </a:p>
        </p:txBody>
      </p:sp>
      <p:sp>
        <p:nvSpPr>
          <p:cNvPr id="36" name="Rectangle 35"/>
          <p:cNvSpPr/>
          <p:nvPr/>
        </p:nvSpPr>
        <p:spPr>
          <a:xfrm>
            <a:off x="316307" y="5356306"/>
            <a:ext cx="721672" cy="110799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r>
              <a:rPr lang="en-US" sz="6600" dirty="0">
                <a:solidFill>
                  <a:schemeClr val="accent2">
                    <a:lumMod val="75000"/>
                  </a:schemeClr>
                </a:solidFill>
                <a:latin typeface="Wingdings" panose="05000000000000000000" pitchFamily="2" charset="2"/>
              </a:rPr>
              <a:t>û</a:t>
            </a:r>
          </a:p>
        </p:txBody>
      </p:sp>
      <p:sp>
        <p:nvSpPr>
          <p:cNvPr id="37" name="Rectangle 36"/>
          <p:cNvSpPr/>
          <p:nvPr/>
        </p:nvSpPr>
        <p:spPr>
          <a:xfrm>
            <a:off x="331972" y="3656619"/>
            <a:ext cx="882746" cy="1015663"/>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6000" dirty="0" smtClean="0">
                <a:solidFill>
                  <a:schemeClr val="accent4"/>
                </a:solidFill>
                <a:latin typeface="Wingdings" panose="05000000000000000000" pitchFamily="2" charset="2"/>
              </a:rPr>
              <a:t>ü</a:t>
            </a:r>
            <a:endParaRPr lang="en-US" sz="3200" dirty="0">
              <a:solidFill>
                <a:schemeClr val="accent4"/>
              </a:solidFill>
              <a:latin typeface="MS Shell Dlg 2" panose="020B0604030504040204" pitchFamily="34" charset="0"/>
            </a:endParaRPr>
          </a:p>
        </p:txBody>
      </p:sp>
      <p:sp>
        <p:nvSpPr>
          <p:cNvPr id="38" name="Rectangle 37"/>
          <p:cNvSpPr/>
          <p:nvPr/>
        </p:nvSpPr>
        <p:spPr>
          <a:xfrm>
            <a:off x="331972" y="4502317"/>
            <a:ext cx="882746" cy="1015663"/>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6000" dirty="0" smtClean="0">
                <a:solidFill>
                  <a:schemeClr val="accent4"/>
                </a:solidFill>
                <a:latin typeface="Wingdings" panose="05000000000000000000" pitchFamily="2" charset="2"/>
              </a:rPr>
              <a:t>ü</a:t>
            </a:r>
            <a:endParaRPr lang="en-US" sz="3200" dirty="0">
              <a:solidFill>
                <a:schemeClr val="accent4"/>
              </a:solidFill>
              <a:latin typeface="MS Shell Dlg 2" panose="020B0604030504040204" pitchFamily="34" charset="0"/>
            </a:endParaRPr>
          </a:p>
        </p:txBody>
      </p:sp>
      <p:cxnSp>
        <p:nvCxnSpPr>
          <p:cNvPr id="34" name="Straight Arrow Connector 33"/>
          <p:cNvCxnSpPr/>
          <p:nvPr/>
        </p:nvCxnSpPr>
        <p:spPr>
          <a:xfrm>
            <a:off x="1488750" y="4072354"/>
            <a:ext cx="4987533" cy="0"/>
          </a:xfrm>
          <a:prstGeom prst="straightConnector1">
            <a:avLst/>
          </a:prstGeom>
          <a:ln w="63500">
            <a:solidFill>
              <a:schemeClr val="tx1">
                <a:lumMod val="85000"/>
                <a:lumOff val="15000"/>
              </a:schemeClr>
            </a:solidFill>
            <a:tailEnd type="none"/>
          </a:ln>
        </p:spPr>
        <p:style>
          <a:lnRef idx="1">
            <a:schemeClr val="accent1"/>
          </a:lnRef>
          <a:fillRef idx="0">
            <a:schemeClr val="accent1"/>
          </a:fillRef>
          <a:effectRef idx="0">
            <a:schemeClr val="accent1"/>
          </a:effectRef>
          <a:fontRef idx="minor">
            <a:schemeClr val="tx1"/>
          </a:fontRef>
        </p:style>
      </p:cxnSp>
      <p:sp>
        <p:nvSpPr>
          <p:cNvPr id="39" name="Oval 38"/>
          <p:cNvSpPr/>
          <p:nvPr/>
        </p:nvSpPr>
        <p:spPr bwMode="auto">
          <a:xfrm>
            <a:off x="2383045" y="3840248"/>
            <a:ext cx="457200" cy="457200"/>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latin typeface="Segoe UI Semibold" panose="020B0702040204020203" pitchFamily="34" charset="0"/>
                <a:cs typeface="Segoe UI Semibold" panose="020B0702040204020203" pitchFamily="34" charset="0"/>
              </a:rPr>
              <a:t>0</a:t>
            </a:r>
          </a:p>
        </p:txBody>
      </p:sp>
      <p:sp>
        <p:nvSpPr>
          <p:cNvPr id="40" name="Oval 39"/>
          <p:cNvSpPr/>
          <p:nvPr/>
        </p:nvSpPr>
        <p:spPr bwMode="auto">
          <a:xfrm>
            <a:off x="3404036" y="3840248"/>
            <a:ext cx="457200" cy="457200"/>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latin typeface="Segoe UI Semibold" panose="020B0702040204020203" pitchFamily="34" charset="0"/>
                <a:cs typeface="Segoe UI Semibold" panose="020B0702040204020203" pitchFamily="34" charset="0"/>
              </a:rPr>
              <a:t>1</a:t>
            </a:r>
          </a:p>
        </p:txBody>
      </p:sp>
      <p:sp>
        <p:nvSpPr>
          <p:cNvPr id="41" name="Oval 40"/>
          <p:cNvSpPr/>
          <p:nvPr/>
        </p:nvSpPr>
        <p:spPr bwMode="auto">
          <a:xfrm>
            <a:off x="4993949" y="3840248"/>
            <a:ext cx="457200" cy="457200"/>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latin typeface="Segoe UI Semibold" panose="020B0702040204020203" pitchFamily="34" charset="0"/>
                <a:cs typeface="Segoe UI Semibold" panose="020B0702040204020203" pitchFamily="34" charset="0"/>
              </a:rPr>
              <a:t>2</a:t>
            </a:r>
          </a:p>
        </p:txBody>
      </p:sp>
      <p:sp>
        <p:nvSpPr>
          <p:cNvPr id="42" name="Multiply 41"/>
          <p:cNvSpPr/>
          <p:nvPr/>
        </p:nvSpPr>
        <p:spPr bwMode="auto">
          <a:xfrm>
            <a:off x="6152431" y="3748504"/>
            <a:ext cx="647701" cy="647700"/>
          </a:xfrm>
          <a:prstGeom prst="mathMultiply">
            <a:avLst/>
          </a:prstGeom>
          <a:solidFill>
            <a:schemeClr val="accent2">
              <a:lumMod val="75000"/>
            </a:schemeClr>
          </a:solidFill>
          <a:ln>
            <a:no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030716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fade">
                                      <p:cBhvr>
                                        <p:cTn id="20" dur="500"/>
                                        <p:tgtEl>
                                          <p:spTgt spid="5">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500"/>
                                        <p:tgtEl>
                                          <p:spTgt spid="5">
                                            <p:txEl>
                                              <p:pRg st="1" end="1"/>
                                            </p:txEl>
                                          </p:spTgt>
                                        </p:tgtEl>
                                      </p:cBhvr>
                                    </p:animEffect>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par>
                          <p:cTn id="31" fill="hold">
                            <p:stCondLst>
                              <p:cond delay="1500"/>
                            </p:stCondLst>
                            <p:childTnLst>
                              <p:par>
                                <p:cTn id="32" presetID="1" presetClass="entr" presetSubtype="0" fill="hold" grpId="0" nodeType="afterEffect">
                                  <p:stCondLst>
                                    <p:cond delay="0"/>
                                  </p:stCondLst>
                                  <p:childTnLst>
                                    <p:set>
                                      <p:cBhvr>
                                        <p:cTn id="33" dur="1" fill="hold">
                                          <p:stCondLst>
                                            <p:cond delay="0"/>
                                          </p:stCondLst>
                                        </p:cTn>
                                        <p:tgtEl>
                                          <p:spTgt spid="3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5000"/>
                                        <p:tgtEl>
                                          <p:spTgt spid="7"/>
                                        </p:tgtEl>
                                      </p:cBhvr>
                                    </p:animEffect>
                                  </p:childTnLst>
                                </p:cTn>
                              </p:par>
                              <p:par>
                                <p:cTn id="44" presetID="1" presetClass="entr" presetSubtype="0" fill="hold" grpId="0" nodeType="withEffect">
                                  <p:stCondLst>
                                    <p:cond delay="500"/>
                                  </p:stCondLst>
                                  <p:childTnLst>
                                    <p:set>
                                      <p:cBhvr>
                                        <p:cTn id="45" dur="1" fill="hold">
                                          <p:stCondLst>
                                            <p:cond delay="0"/>
                                          </p:stCondLst>
                                        </p:cTn>
                                        <p:tgtEl>
                                          <p:spTgt spid="11"/>
                                        </p:tgtEl>
                                        <p:attrNameLst>
                                          <p:attrName>style.visibility</p:attrName>
                                        </p:attrNameLst>
                                      </p:cBhvr>
                                      <p:to>
                                        <p:strVal val="visible"/>
                                      </p:to>
                                    </p:set>
                                  </p:childTnLst>
                                </p:cTn>
                              </p:par>
                              <p:par>
                                <p:cTn id="46" presetID="1" presetClass="entr" presetSubtype="0" fill="hold" grpId="0" nodeType="withEffect">
                                  <p:stCondLst>
                                    <p:cond delay="1500"/>
                                  </p:stCondLst>
                                  <p:childTnLst>
                                    <p:set>
                                      <p:cBhvr>
                                        <p:cTn id="47" dur="1" fill="hold">
                                          <p:stCondLst>
                                            <p:cond delay="0"/>
                                          </p:stCondLst>
                                        </p:cTn>
                                        <p:tgtEl>
                                          <p:spTgt spid="12"/>
                                        </p:tgtEl>
                                        <p:attrNameLst>
                                          <p:attrName>style.visibility</p:attrName>
                                        </p:attrNameLst>
                                      </p:cBhvr>
                                      <p:to>
                                        <p:strVal val="visible"/>
                                      </p:to>
                                    </p:set>
                                  </p:childTnLst>
                                </p:cTn>
                              </p:par>
                              <p:par>
                                <p:cTn id="48" presetID="1" presetClass="entr" presetSubtype="0" fill="hold" grpId="0" nodeType="withEffect">
                                  <p:stCondLst>
                                    <p:cond delay="3000"/>
                                  </p:stCondLst>
                                  <p:childTnLst>
                                    <p:set>
                                      <p:cBhvr>
                                        <p:cTn id="49" dur="1" fill="hold">
                                          <p:stCondLst>
                                            <p:cond delay="0"/>
                                          </p:stCondLst>
                                        </p:cTn>
                                        <p:tgtEl>
                                          <p:spTgt spid="13"/>
                                        </p:tgtEl>
                                        <p:attrNameLst>
                                          <p:attrName>style.visibility</p:attrName>
                                        </p:attrNameLst>
                                      </p:cBhvr>
                                      <p:to>
                                        <p:strVal val="visible"/>
                                      </p:to>
                                    </p:se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500"/>
                                        <p:tgtEl>
                                          <p:spTgt spid="3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left)">
                                      <p:cBhvr>
                                        <p:cTn id="58" dur="2600"/>
                                        <p:tgtEl>
                                          <p:spTgt spid="34"/>
                                        </p:tgtEl>
                                      </p:cBhvr>
                                    </p:animEffect>
                                  </p:childTnLst>
                                </p:cTn>
                              </p:par>
                              <p:par>
                                <p:cTn id="59" presetID="1" presetClass="entr" presetSubtype="0" fill="hold" grpId="0" nodeType="withEffect">
                                  <p:stCondLst>
                                    <p:cond delay="25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grpId="0" nodeType="withEffect">
                                  <p:stCondLst>
                                    <p:cond delay="100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grpId="0" nodeType="withEffect">
                                  <p:stCondLst>
                                    <p:cond delay="1500"/>
                                  </p:stCondLst>
                                  <p:childTnLst>
                                    <p:set>
                                      <p:cBhvr>
                                        <p:cTn id="64" dur="1" fill="hold">
                                          <p:stCondLst>
                                            <p:cond delay="0"/>
                                          </p:stCondLst>
                                        </p:cTn>
                                        <p:tgtEl>
                                          <p:spTgt spid="41"/>
                                        </p:tgtEl>
                                        <p:attrNameLst>
                                          <p:attrName>style.visibility</p:attrName>
                                        </p:attrNameLst>
                                      </p:cBhvr>
                                      <p:to>
                                        <p:strVal val="visible"/>
                                      </p:to>
                                    </p:set>
                                  </p:childTnLst>
                                </p:cTn>
                              </p:par>
                              <p:par>
                                <p:cTn id="65" presetID="1" presetClass="entr" presetSubtype="0" fill="hold" grpId="0" nodeType="withEffect">
                                  <p:stCondLst>
                                    <p:cond delay="2500"/>
                                  </p:stCondLst>
                                  <p:childTnLst>
                                    <p:set>
                                      <p:cBhvr>
                                        <p:cTn id="66" dur="1" fill="hold">
                                          <p:stCondLst>
                                            <p:cond delay="0"/>
                                          </p:stCondLst>
                                        </p:cTn>
                                        <p:tgtEl>
                                          <p:spTgt spid="42"/>
                                        </p:tgtEl>
                                        <p:attrNameLst>
                                          <p:attrName>style.visibility</p:attrName>
                                        </p:attrNameLst>
                                      </p:cBhvr>
                                      <p:to>
                                        <p:strVal val="visible"/>
                                      </p:to>
                                    </p:set>
                                  </p:childTnLst>
                                </p:cTn>
                              </p:par>
                            </p:childTnLst>
                          </p:cTn>
                        </p:par>
                        <p:par>
                          <p:cTn id="67" fill="hold">
                            <p:stCondLst>
                              <p:cond delay="2600"/>
                            </p:stCondLst>
                            <p:childTnLst>
                              <p:par>
                                <p:cTn id="68" presetID="10" presetClass="entr" presetSubtype="0" fill="hold" grpId="0" nodeType="afterEffect">
                                  <p:stCondLst>
                                    <p:cond delay="250"/>
                                  </p:stCondLst>
                                  <p:childTnLst>
                                    <p:set>
                                      <p:cBhvr>
                                        <p:cTn id="69" dur="1" fill="hold">
                                          <p:stCondLst>
                                            <p:cond delay="0"/>
                                          </p:stCondLst>
                                        </p:cTn>
                                        <p:tgtEl>
                                          <p:spTgt spid="37"/>
                                        </p:tgtEl>
                                        <p:attrNameLst>
                                          <p:attrName>style.visibility</p:attrName>
                                        </p:attrNameLst>
                                      </p:cBhvr>
                                      <p:to>
                                        <p:strVal val="visible"/>
                                      </p:to>
                                    </p:set>
                                    <p:animEffect transition="in" filter="fade">
                                      <p:cBhvr>
                                        <p:cTn id="70" dur="500"/>
                                        <p:tgtEl>
                                          <p:spTgt spid="37"/>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wipe(left)">
                                      <p:cBhvr>
                                        <p:cTn id="75" dur="2500"/>
                                        <p:tgtEl>
                                          <p:spTgt spid="8"/>
                                        </p:tgtEl>
                                      </p:cBhvr>
                                    </p:animEffect>
                                  </p:childTnLst>
                                </p:cTn>
                              </p:par>
                              <p:par>
                                <p:cTn id="76" presetID="1" presetClass="entr" presetSubtype="0" fill="hold" grpId="0" nodeType="withEffect">
                                  <p:stCondLst>
                                    <p:cond delay="600"/>
                                  </p:stCondLst>
                                  <p:childTnLst>
                                    <p:set>
                                      <p:cBhvr>
                                        <p:cTn id="77" dur="1" fill="hold">
                                          <p:stCondLst>
                                            <p:cond delay="0"/>
                                          </p:stCondLst>
                                        </p:cTn>
                                        <p:tgtEl>
                                          <p:spTgt spid="14"/>
                                        </p:tgtEl>
                                        <p:attrNameLst>
                                          <p:attrName>style.visibility</p:attrName>
                                        </p:attrNameLst>
                                      </p:cBhvr>
                                      <p:to>
                                        <p:strVal val="visible"/>
                                      </p:to>
                                    </p:set>
                                  </p:childTnLst>
                                </p:cTn>
                              </p:par>
                              <p:par>
                                <p:cTn id="78" presetID="1" presetClass="entr" presetSubtype="0" fill="hold" grpId="0" nodeType="withEffect">
                                  <p:stCondLst>
                                    <p:cond delay="1800"/>
                                  </p:stCondLst>
                                  <p:childTnLst>
                                    <p:set>
                                      <p:cBhvr>
                                        <p:cTn id="79" dur="1" fill="hold">
                                          <p:stCondLst>
                                            <p:cond delay="0"/>
                                          </p:stCondLst>
                                        </p:cTn>
                                        <p:tgtEl>
                                          <p:spTgt spid="15"/>
                                        </p:tgtEl>
                                        <p:attrNameLst>
                                          <p:attrName>style.visibility</p:attrName>
                                        </p:attrNameLst>
                                      </p:cBhvr>
                                      <p:to>
                                        <p:strVal val="visible"/>
                                      </p:to>
                                    </p:set>
                                  </p:childTnLst>
                                </p:cTn>
                              </p:par>
                              <p:par>
                                <p:cTn id="80" presetID="1" presetClass="entr" presetSubtype="0" fill="hold" grpId="0" nodeType="withEffect">
                                  <p:stCondLst>
                                    <p:cond delay="2500"/>
                                  </p:stCondLst>
                                  <p:childTnLst>
                                    <p:set>
                                      <p:cBhvr>
                                        <p:cTn id="81" dur="1" fill="hold">
                                          <p:stCondLst>
                                            <p:cond delay="0"/>
                                          </p:stCondLst>
                                        </p:cTn>
                                        <p:tgtEl>
                                          <p:spTgt spid="16"/>
                                        </p:tgtEl>
                                        <p:attrNameLst>
                                          <p:attrName>style.visibility</p:attrName>
                                        </p:attrNameLst>
                                      </p:cBhvr>
                                      <p:to>
                                        <p:strVal val="visible"/>
                                      </p:to>
                                    </p:set>
                                  </p:childTnLst>
                                </p:cTn>
                              </p:par>
                            </p:childTnLst>
                          </p:cTn>
                        </p:par>
                        <p:par>
                          <p:cTn id="82" fill="hold">
                            <p:stCondLst>
                              <p:cond delay="3000"/>
                            </p:stCondLst>
                            <p:childTnLst>
                              <p:par>
                                <p:cTn id="83" presetID="10" presetClass="entr" presetSubtype="0" fill="hold" grpId="0" nodeType="after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fade">
                                      <p:cBhvr>
                                        <p:cTn id="85" dur="500"/>
                                        <p:tgtEl>
                                          <p:spTgt spid="38"/>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10"/>
                                        </p:tgtEl>
                                        <p:attrNameLst>
                                          <p:attrName>style.visibility</p:attrName>
                                        </p:attrNameLst>
                                      </p:cBhvr>
                                      <p:to>
                                        <p:strVal val="visible"/>
                                      </p:to>
                                    </p:set>
                                    <p:animEffect transition="in" filter="wipe(left)">
                                      <p:cBhvr>
                                        <p:cTn id="90" dur="2000"/>
                                        <p:tgtEl>
                                          <p:spTgt spid="10"/>
                                        </p:tgtEl>
                                      </p:cBhvr>
                                    </p:animEffect>
                                  </p:childTnLst>
                                </p:cTn>
                              </p:par>
                              <p:par>
                                <p:cTn id="91" presetID="1" presetClass="entr" presetSubtype="0" fill="hold" grpId="0" nodeType="withEffect">
                                  <p:stCondLst>
                                    <p:cond delay="800"/>
                                  </p:stCondLst>
                                  <p:childTnLst>
                                    <p:set>
                                      <p:cBhvr>
                                        <p:cTn id="92" dur="1" fill="hold">
                                          <p:stCondLst>
                                            <p:cond delay="0"/>
                                          </p:stCondLst>
                                        </p:cTn>
                                        <p:tgtEl>
                                          <p:spTgt spid="21"/>
                                        </p:tgtEl>
                                        <p:attrNameLst>
                                          <p:attrName>style.visibility</p:attrName>
                                        </p:attrNameLst>
                                      </p:cBhvr>
                                      <p:to>
                                        <p:strVal val="visible"/>
                                      </p:to>
                                    </p:set>
                                  </p:childTnLst>
                                </p:cTn>
                              </p:par>
                              <p:par>
                                <p:cTn id="93" presetID="1" presetClass="entr" presetSubtype="0" fill="hold" grpId="0" nodeType="withEffect">
                                  <p:stCondLst>
                                    <p:cond delay="1200"/>
                                  </p:stCondLst>
                                  <p:childTnLst>
                                    <p:set>
                                      <p:cBhvr>
                                        <p:cTn id="94" dur="1" fill="hold">
                                          <p:stCondLst>
                                            <p:cond delay="0"/>
                                          </p:stCondLst>
                                        </p:cTn>
                                        <p:tgtEl>
                                          <p:spTgt spid="22"/>
                                        </p:tgtEl>
                                        <p:attrNameLst>
                                          <p:attrName>style.visibility</p:attrName>
                                        </p:attrNameLst>
                                      </p:cBhvr>
                                      <p:to>
                                        <p:strVal val="visible"/>
                                      </p:to>
                                    </p:set>
                                  </p:childTnLst>
                                </p:cTn>
                              </p:par>
                              <p:par>
                                <p:cTn id="95" presetID="1" presetClass="entr" presetSubtype="0" fill="hold" grpId="0" nodeType="withEffect">
                                  <p:stCondLst>
                                    <p:cond delay="2000"/>
                                  </p:stCondLst>
                                  <p:childTnLst>
                                    <p:set>
                                      <p:cBhvr>
                                        <p:cTn id="96" dur="1" fill="hold">
                                          <p:stCondLst>
                                            <p:cond delay="0"/>
                                          </p:stCondLst>
                                        </p:cTn>
                                        <p:tgtEl>
                                          <p:spTgt spid="23"/>
                                        </p:tgtEl>
                                        <p:attrNameLst>
                                          <p:attrName>style.visibility</p:attrName>
                                        </p:attrNameLst>
                                      </p:cBhvr>
                                      <p:to>
                                        <p:strVal val="visible"/>
                                      </p:to>
                                    </p:set>
                                  </p:childTnLst>
                                </p:cTn>
                              </p:par>
                              <p:par>
                                <p:cTn id="97" presetID="1" presetClass="entr" presetSubtype="0" fill="hold" grpId="0" nodeType="withEffect">
                                  <p:stCondLst>
                                    <p:cond delay="2500"/>
                                  </p:stCondLst>
                                  <p:childTnLst>
                                    <p:set>
                                      <p:cBhvr>
                                        <p:cTn id="98" dur="1" fill="hold">
                                          <p:stCondLst>
                                            <p:cond delay="0"/>
                                          </p:stCondLst>
                                        </p:cTn>
                                        <p:tgtEl>
                                          <p:spTgt spid="24"/>
                                        </p:tgtEl>
                                        <p:attrNameLst>
                                          <p:attrName>style.visibility</p:attrName>
                                        </p:attrNameLst>
                                      </p:cBhvr>
                                      <p:to>
                                        <p:strVal val="visible"/>
                                      </p:to>
                                    </p:set>
                                  </p:childTnLst>
                                </p:cTn>
                              </p:par>
                            </p:childTnLst>
                          </p:cTn>
                        </p:par>
                        <p:par>
                          <p:cTn id="99" fill="hold">
                            <p:stCondLst>
                              <p:cond delay="2500"/>
                            </p:stCondLst>
                            <p:childTnLst>
                              <p:par>
                                <p:cTn id="100" presetID="10" presetClass="entr" presetSubtype="0" fill="hold" grpId="0" nodeType="afterEffect">
                                  <p:stCondLst>
                                    <p:cond delay="0"/>
                                  </p:stCondLst>
                                  <p:childTnLst>
                                    <p:set>
                                      <p:cBhvr>
                                        <p:cTn id="101" dur="1" fill="hold">
                                          <p:stCondLst>
                                            <p:cond delay="0"/>
                                          </p:stCondLst>
                                        </p:cTn>
                                        <p:tgtEl>
                                          <p:spTgt spid="36"/>
                                        </p:tgtEl>
                                        <p:attrNameLst>
                                          <p:attrName>style.visibility</p:attrName>
                                        </p:attrNameLst>
                                      </p:cBhvr>
                                      <p:to>
                                        <p:strVal val="visible"/>
                                      </p:to>
                                    </p:set>
                                    <p:animEffect transition="in" filter="fade">
                                      <p:cBhvr>
                                        <p:cTn id="102" dur="500"/>
                                        <p:tgtEl>
                                          <p:spTgt spid="3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3"/>
                                        </p:tgtEl>
                                        <p:attrNameLst>
                                          <p:attrName>style.visibility</p:attrName>
                                        </p:attrNameLst>
                                      </p:cBhvr>
                                      <p:to>
                                        <p:strVal val="visible"/>
                                      </p:to>
                                    </p:set>
                                    <p:animEffect transition="in" filter="fade">
                                      <p:cBhvr>
                                        <p:cTn id="10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 grpId="0" build="p"/>
      <p:bldP spid="5" grpId="0" build="p"/>
      <p:bldP spid="6" grpId="0"/>
      <p:bldP spid="11" grpId="0" animBg="1"/>
      <p:bldP spid="12" grpId="0" animBg="1"/>
      <p:bldP spid="13" grpId="0" animBg="1"/>
      <p:bldP spid="14" grpId="0" animBg="1"/>
      <p:bldP spid="15" grpId="0" animBg="1"/>
      <p:bldP spid="16" grpId="0" animBg="1"/>
      <p:bldP spid="21" grpId="0" animBg="1"/>
      <p:bldP spid="22" grpId="0" animBg="1"/>
      <p:bldP spid="23" grpId="0" animBg="1"/>
      <p:bldP spid="24" grpId="0" animBg="1"/>
      <p:bldP spid="29" grpId="0" animBg="1"/>
      <p:bldP spid="30" grpId="0" animBg="1"/>
      <p:bldP spid="31" grpId="0" animBg="1"/>
      <p:bldP spid="33" grpId="0" animBg="1"/>
      <p:bldP spid="35" grpId="0"/>
      <p:bldP spid="36" grpId="0"/>
      <p:bldP spid="37" grpId="0"/>
      <p:bldP spid="38" grpId="0"/>
      <p:bldP spid="39" grpId="0" animBg="1"/>
      <p:bldP spid="40" grpId="0" animBg="1"/>
      <p:bldP spid="41" grpId="0" animBg="1"/>
      <p:bldP spid="4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t>First-Class Events</a:t>
            </a:r>
            <a:r>
              <a:rPr lang="en-US" sz="6000" dirty="0"/>
              <a:t/>
            </a:r>
            <a:br>
              <a:rPr lang="en-US" sz="6000" dirty="0"/>
            </a:br>
            <a:r>
              <a:rPr lang="en-US" sz="2700" dirty="0">
                <a:solidFill>
                  <a:schemeClr val="accent1"/>
                </a:solidFill>
              </a:rPr>
              <a:t>Objects to the rescue</a:t>
            </a:r>
          </a:p>
        </p:txBody>
      </p:sp>
      <p:pic>
        <p:nvPicPr>
          <p:cNvPr id="1028" name="Picture 4" descr="http://blogs.toonboom.com/professional/wp-content/uploads/2008/05/wikipedia-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0501" y="2859973"/>
            <a:ext cx="3105858" cy="38045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20518" t="29406" r="40449" b="57499"/>
          <a:stretch/>
        </p:blipFill>
        <p:spPr bwMode="auto">
          <a:xfrm>
            <a:off x="836508" y="2186163"/>
            <a:ext cx="7242281" cy="2814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ounded Rectangle 2"/>
          <p:cNvSpPr/>
          <p:nvPr/>
        </p:nvSpPr>
        <p:spPr bwMode="auto">
          <a:xfrm>
            <a:off x="2220913" y="3219451"/>
            <a:ext cx="4914900" cy="847725"/>
          </a:xfrm>
          <a:prstGeom prst="roundRect">
            <a:avLst/>
          </a:prstGeom>
          <a:no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Rounded Rectangular Callout 3"/>
          <p:cNvSpPr/>
          <p:nvPr/>
        </p:nvSpPr>
        <p:spPr bwMode="auto">
          <a:xfrm>
            <a:off x="7059614" y="923925"/>
            <a:ext cx="2733675" cy="971550"/>
          </a:xfrm>
          <a:prstGeom prst="wedgeRoundRectCallout">
            <a:avLst>
              <a:gd name="adj1" fmla="val -48079"/>
              <a:gd name="adj2" fmla="val 171324"/>
              <a:gd name="adj3" fmla="val 16667"/>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How about a </a:t>
            </a:r>
            <a:r>
              <a:rPr lang="en-US" sz="2000" b="1" dirty="0">
                <a:gradFill>
                  <a:gsLst>
                    <a:gs pos="0">
                      <a:srgbClr val="FFFFFF"/>
                    </a:gs>
                    <a:gs pos="100000">
                      <a:srgbClr val="FFFFFF"/>
                    </a:gs>
                  </a:gsLst>
                  <a:lin ang="5400000" scaled="0"/>
                </a:gradFill>
              </a:rPr>
              <a:t>query library</a:t>
            </a:r>
            <a:r>
              <a:rPr lang="en-US" sz="2000" dirty="0">
                <a:gradFill>
                  <a:gsLst>
                    <a:gs pos="0">
                      <a:srgbClr val="FFFFFF"/>
                    </a:gs>
                    <a:gs pos="100000">
                      <a:srgbClr val="FFFFFF"/>
                    </a:gs>
                  </a:gsLst>
                  <a:lin ang="5400000" scaled="0"/>
                </a:gradFill>
              </a:rPr>
              <a:t>?</a:t>
            </a:r>
          </a:p>
        </p:txBody>
      </p:sp>
      <p:sp>
        <p:nvSpPr>
          <p:cNvPr id="7" name="Rounded Rectangular Callout 6"/>
          <p:cNvSpPr/>
          <p:nvPr/>
        </p:nvSpPr>
        <p:spPr bwMode="auto">
          <a:xfrm>
            <a:off x="992188" y="5578639"/>
            <a:ext cx="2733675" cy="971550"/>
          </a:xfrm>
          <a:prstGeom prst="wedgeRoundRectCallout">
            <a:avLst>
              <a:gd name="adj1" fmla="val 55057"/>
              <a:gd name="adj2" fmla="val -192402"/>
              <a:gd name="adj3" fmla="val 16667"/>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Or </a:t>
            </a:r>
            <a:r>
              <a:rPr lang="en-US" sz="2000" b="1" dirty="0">
                <a:gradFill>
                  <a:gsLst>
                    <a:gs pos="0">
                      <a:srgbClr val="FFFFFF"/>
                    </a:gs>
                    <a:gs pos="100000">
                      <a:srgbClr val="FFFFFF"/>
                    </a:gs>
                  </a:gsLst>
                  <a:lin ang="5400000" scaled="0"/>
                </a:gradFill>
              </a:rPr>
              <a:t>mocking </a:t>
            </a:r>
            <a:r>
              <a:rPr lang="en-US" sz="2000" dirty="0">
                <a:gradFill>
                  <a:gsLst>
                    <a:gs pos="0">
                      <a:srgbClr val="FFFFFF"/>
                    </a:gs>
                    <a:gs pos="100000">
                      <a:srgbClr val="FFFFFF"/>
                    </a:gs>
                  </a:gsLst>
                  <a:lin ang="5400000" scaled="0"/>
                </a:gradFill>
              </a:rPr>
              <a:t>for testing…?</a:t>
            </a:r>
          </a:p>
        </p:txBody>
      </p:sp>
      <p:sp>
        <p:nvSpPr>
          <p:cNvPr id="5" name="Rounded Rectangle 4"/>
          <p:cNvSpPr/>
          <p:nvPr/>
        </p:nvSpPr>
        <p:spPr bwMode="auto">
          <a:xfrm>
            <a:off x="2444750" y="2286001"/>
            <a:ext cx="1281112" cy="371475"/>
          </a:xfrm>
          <a:prstGeom prst="roundRect">
            <a:avLst/>
          </a:prstGeom>
          <a:solidFill>
            <a:srgbClr val="FFC000">
              <a:alpha val="5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10841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0178" y="45952"/>
            <a:ext cx="5227093" cy="6771989"/>
          </a:xfrm>
          <a:prstGeom prst="rect">
            <a:avLst/>
          </a:prstGeom>
        </p:spPr>
      </p:pic>
    </p:spTree>
    <p:extLst>
      <p:ext uri="{BB962C8B-B14F-4D97-AF65-F5344CB8AC3E}">
        <p14:creationId xmlns:p14="http://schemas.microsoft.com/office/powerpoint/2010/main" val="195949838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67034" y="-1"/>
            <a:ext cx="10278043" cy="6845177"/>
          </a:xfrm>
        </p:spPr>
      </p:pic>
    </p:spTree>
    <p:extLst>
      <p:ext uri="{BB962C8B-B14F-4D97-AF65-F5344CB8AC3E}">
        <p14:creationId xmlns:p14="http://schemas.microsoft.com/office/powerpoint/2010/main" val="2464326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Observables are </a:t>
            </a:r>
            <a:r>
              <a:rPr lang="en-US" dirty="0" err="1" smtClean="0"/>
              <a:t>awaitable</a:t>
            </a:r>
            <a:r>
              <a:rPr lang="en-US" dirty="0" smtClean="0"/>
              <a:t>…</a:t>
            </a:r>
            <a:endParaRPr lang="en-US" dirty="0"/>
          </a:p>
        </p:txBody>
      </p:sp>
      <p:sp>
        <p:nvSpPr>
          <p:cNvPr id="3" name="Content Placeholder 2"/>
          <p:cNvSpPr>
            <a:spLocks noGrp="1"/>
          </p:cNvSpPr>
          <p:nvPr>
            <p:ph idx="1"/>
          </p:nvPr>
        </p:nvSpPr>
        <p:spPr/>
        <p:txBody>
          <a:bodyPr/>
          <a:lstStyle/>
          <a:p>
            <a:r>
              <a:rPr lang="en-US" sz="2600" b="1" dirty="0">
                <a:solidFill>
                  <a:srgbClr val="0070C0"/>
                </a:solidFill>
                <a:latin typeface="Consolas" panose="020B0609020204030204" pitchFamily="49" charset="0"/>
                <a:cs typeface="Consolas" panose="020B0609020204030204" pitchFamily="49" charset="0"/>
              </a:rPr>
              <a:t>static </a:t>
            </a:r>
            <a:r>
              <a:rPr lang="en-US" sz="2600" b="1" dirty="0" err="1">
                <a:solidFill>
                  <a:srgbClr val="0070C0"/>
                </a:solidFill>
                <a:latin typeface="Consolas" panose="020B0609020204030204" pitchFamily="49" charset="0"/>
                <a:cs typeface="Consolas" panose="020B0609020204030204" pitchFamily="49" charset="0"/>
              </a:rPr>
              <a:t>async</a:t>
            </a:r>
            <a:r>
              <a:rPr lang="en-US" sz="2600" b="1" dirty="0">
                <a:solidFill>
                  <a:srgbClr val="0070C0"/>
                </a:solidFill>
                <a:latin typeface="Consolas" panose="020B0609020204030204" pitchFamily="49" charset="0"/>
                <a:cs typeface="Consolas" panose="020B0609020204030204" pitchFamily="49" charset="0"/>
              </a:rPr>
              <a:t> </a:t>
            </a:r>
            <a:r>
              <a:rPr lang="en-US" sz="2600" b="1" dirty="0">
                <a:solidFill>
                  <a:schemeClr val="tx1"/>
                </a:solidFill>
                <a:latin typeface="Consolas" panose="020B0609020204030204" pitchFamily="49" charset="0"/>
                <a:cs typeface="Consolas" panose="020B0609020204030204" pitchFamily="49" charset="0"/>
              </a:rPr>
              <a:t>Task&lt;</a:t>
            </a:r>
            <a:r>
              <a:rPr lang="en-US" sz="2600" b="1" dirty="0" err="1">
                <a:solidFill>
                  <a:srgbClr val="0070C0"/>
                </a:solidFill>
                <a:latin typeface="Consolas" panose="020B0609020204030204" pitchFamily="49" charset="0"/>
                <a:cs typeface="Consolas" panose="020B0609020204030204" pitchFamily="49" charset="0"/>
              </a:rPr>
              <a:t>int</a:t>
            </a:r>
            <a:r>
              <a:rPr lang="en-US" sz="2600" b="1" dirty="0">
                <a:solidFill>
                  <a:schemeClr val="tx1"/>
                </a:solidFill>
                <a:latin typeface="Consolas" panose="020B0609020204030204" pitchFamily="49" charset="0"/>
                <a:cs typeface="Consolas" panose="020B0609020204030204" pitchFamily="49" charset="0"/>
              </a:rPr>
              <a:t>&gt; </a:t>
            </a:r>
            <a:r>
              <a:rPr lang="en-US" sz="2600" b="1" dirty="0" err="1">
                <a:solidFill>
                  <a:schemeClr val="tx1"/>
                </a:solidFill>
                <a:latin typeface="Consolas" panose="020B0609020204030204" pitchFamily="49" charset="0"/>
                <a:cs typeface="Consolas" panose="020B0609020204030204" pitchFamily="49" charset="0"/>
              </a:rPr>
              <a:t>DoStuff</a:t>
            </a:r>
            <a:r>
              <a:rPr lang="en-US" sz="2600" b="1" dirty="0">
                <a:solidFill>
                  <a:schemeClr val="tx1"/>
                </a:solidFill>
                <a:latin typeface="Consolas" panose="020B0609020204030204" pitchFamily="49" charset="0"/>
                <a:cs typeface="Consolas" panose="020B0609020204030204" pitchFamily="49" charset="0"/>
              </a:rPr>
              <a:t>()</a:t>
            </a:r>
          </a:p>
          <a:p>
            <a:r>
              <a:rPr lang="en-US" sz="2600" b="1" dirty="0">
                <a:solidFill>
                  <a:schemeClr val="tx1"/>
                </a:solidFill>
                <a:latin typeface="Consolas" panose="020B0609020204030204" pitchFamily="49" charset="0"/>
                <a:cs typeface="Consolas" panose="020B0609020204030204" pitchFamily="49" charset="0"/>
              </a:rPr>
              <a:t>{</a:t>
            </a:r>
          </a:p>
          <a:p>
            <a:r>
              <a:rPr lang="en-US" sz="2600" b="1" dirty="0">
                <a:solidFill>
                  <a:schemeClr val="tx1"/>
                </a:solidFill>
                <a:latin typeface="Consolas" panose="020B0609020204030204" pitchFamily="49" charset="0"/>
                <a:cs typeface="Consolas" panose="020B0609020204030204" pitchFamily="49" charset="0"/>
              </a:rPr>
              <a:t>    </a:t>
            </a:r>
            <a:r>
              <a:rPr lang="en-US" sz="2600" b="1" dirty="0">
                <a:solidFill>
                  <a:srgbClr val="0070C0"/>
                </a:solidFill>
                <a:latin typeface="Consolas" panose="020B0609020204030204" pitchFamily="49" charset="0"/>
                <a:cs typeface="Consolas" panose="020B0609020204030204" pitchFamily="49" charset="0"/>
              </a:rPr>
              <a:t>var </a:t>
            </a:r>
            <a:r>
              <a:rPr lang="en-US" sz="2600" b="1" dirty="0">
                <a:solidFill>
                  <a:schemeClr val="tx1"/>
                </a:solidFill>
                <a:latin typeface="Consolas" panose="020B0609020204030204" pitchFamily="49" charset="0"/>
                <a:cs typeface="Consolas" panose="020B0609020204030204" pitchFamily="49" charset="0"/>
              </a:rPr>
              <a:t>observable = </a:t>
            </a:r>
            <a:r>
              <a:rPr lang="en-US" sz="2600" b="1" dirty="0" err="1" smtClean="0">
                <a:solidFill>
                  <a:schemeClr val="tx1"/>
                </a:solidFill>
                <a:latin typeface="Consolas" panose="020B0609020204030204" pitchFamily="49" charset="0"/>
                <a:cs typeface="Consolas" panose="020B0609020204030204" pitchFamily="49" charset="0"/>
              </a:rPr>
              <a:t>Observable.Return</a:t>
            </a:r>
            <a:r>
              <a:rPr lang="en-US" sz="2600" b="1" dirty="0" smtClean="0">
                <a:solidFill>
                  <a:schemeClr val="tx1"/>
                </a:solidFill>
                <a:latin typeface="Consolas" panose="020B0609020204030204" pitchFamily="49" charset="0"/>
                <a:cs typeface="Consolas" panose="020B0609020204030204" pitchFamily="49" charset="0"/>
              </a:rPr>
              <a:t>(42);</a:t>
            </a:r>
            <a:endParaRPr lang="en-US" sz="2600" b="1" dirty="0">
              <a:solidFill>
                <a:schemeClr val="tx1"/>
              </a:solidFill>
              <a:latin typeface="Consolas" panose="020B0609020204030204" pitchFamily="49" charset="0"/>
              <a:cs typeface="Consolas" panose="020B0609020204030204" pitchFamily="49" charset="0"/>
            </a:endParaRPr>
          </a:p>
          <a:p>
            <a:r>
              <a:rPr lang="en-US" sz="2600" b="1" dirty="0">
                <a:solidFill>
                  <a:schemeClr val="tx1"/>
                </a:solidFill>
                <a:latin typeface="Consolas" panose="020B0609020204030204" pitchFamily="49" charset="0"/>
                <a:cs typeface="Consolas" panose="020B0609020204030204" pitchFamily="49" charset="0"/>
              </a:rPr>
              <a:t>    </a:t>
            </a:r>
            <a:r>
              <a:rPr lang="en-US" sz="2600" b="1" dirty="0">
                <a:solidFill>
                  <a:srgbClr val="0070C0"/>
                </a:solidFill>
                <a:latin typeface="Consolas" panose="020B0609020204030204" pitchFamily="49" charset="0"/>
                <a:cs typeface="Consolas" panose="020B0609020204030204" pitchFamily="49" charset="0"/>
              </a:rPr>
              <a:t>return await </a:t>
            </a:r>
            <a:r>
              <a:rPr lang="en-US" sz="2600" b="1" dirty="0">
                <a:solidFill>
                  <a:schemeClr val="tx1"/>
                </a:solidFill>
                <a:latin typeface="Consolas" panose="020B0609020204030204" pitchFamily="49" charset="0"/>
                <a:cs typeface="Consolas" panose="020B0609020204030204" pitchFamily="49" charset="0"/>
              </a:rPr>
              <a:t>observable;</a:t>
            </a:r>
          </a:p>
          <a:p>
            <a:r>
              <a:rPr lang="en-US" sz="2600" b="1" dirty="0">
                <a:solidFill>
                  <a:schemeClr val="tx1"/>
                </a:solidFill>
                <a:latin typeface="Consolas" panose="020B0609020204030204" pitchFamily="49" charset="0"/>
                <a:cs typeface="Consolas" panose="020B0609020204030204" pitchFamily="49" charset="0"/>
              </a:rPr>
              <a:t>}</a:t>
            </a:r>
          </a:p>
          <a:p>
            <a:endParaRPr lang="en-US" sz="2600" b="1" dirty="0">
              <a:solidFill>
                <a:schemeClr val="tx1"/>
              </a:solidFill>
              <a:latin typeface="Consolas" panose="020B0609020204030204" pitchFamily="49" charset="0"/>
              <a:cs typeface="Consolas" panose="020B0609020204030204" pitchFamily="49" charset="0"/>
            </a:endParaRPr>
          </a:p>
          <a:p>
            <a:r>
              <a:rPr lang="en-US" sz="2600" b="1" dirty="0">
                <a:solidFill>
                  <a:srgbClr val="0070C0"/>
                </a:solidFill>
                <a:latin typeface="Consolas" panose="020B0609020204030204" pitchFamily="49" charset="0"/>
                <a:cs typeface="Consolas" panose="020B0609020204030204" pitchFamily="49" charset="0"/>
              </a:rPr>
              <a:t>static </a:t>
            </a:r>
            <a:r>
              <a:rPr lang="en-US" sz="2600" b="1" dirty="0" err="1">
                <a:solidFill>
                  <a:srgbClr val="0070C0"/>
                </a:solidFill>
                <a:latin typeface="Consolas" panose="020B0609020204030204" pitchFamily="49" charset="0"/>
                <a:cs typeface="Consolas" panose="020B0609020204030204" pitchFamily="49" charset="0"/>
              </a:rPr>
              <a:t>async</a:t>
            </a:r>
            <a:r>
              <a:rPr lang="en-US" sz="2600" b="1" dirty="0">
                <a:solidFill>
                  <a:srgbClr val="0070C0"/>
                </a:solidFill>
                <a:latin typeface="Consolas" panose="020B0609020204030204" pitchFamily="49" charset="0"/>
                <a:cs typeface="Consolas" panose="020B0609020204030204" pitchFamily="49" charset="0"/>
              </a:rPr>
              <a:t> void </a:t>
            </a:r>
            <a:r>
              <a:rPr lang="en-US" sz="2600" b="1" dirty="0" err="1">
                <a:solidFill>
                  <a:schemeClr val="tx1"/>
                </a:solidFill>
                <a:latin typeface="Consolas" panose="020B0609020204030204" pitchFamily="49" charset="0"/>
                <a:cs typeface="Consolas" panose="020B0609020204030204" pitchFamily="49" charset="0"/>
              </a:rPr>
              <a:t>GetStuff</a:t>
            </a:r>
            <a:r>
              <a:rPr lang="en-US" sz="2600" b="1" dirty="0">
                <a:solidFill>
                  <a:schemeClr val="tx1"/>
                </a:solidFill>
                <a:latin typeface="Consolas" panose="020B0609020204030204" pitchFamily="49" charset="0"/>
                <a:cs typeface="Consolas" panose="020B0609020204030204" pitchFamily="49" charset="0"/>
              </a:rPr>
              <a:t>()</a:t>
            </a:r>
          </a:p>
          <a:p>
            <a:r>
              <a:rPr lang="en-US" sz="2600" b="1" dirty="0">
                <a:solidFill>
                  <a:schemeClr val="tx1"/>
                </a:solidFill>
                <a:latin typeface="Consolas" panose="020B0609020204030204" pitchFamily="49" charset="0"/>
                <a:cs typeface="Consolas" panose="020B0609020204030204" pitchFamily="49" charset="0"/>
              </a:rPr>
              <a:t>{</a:t>
            </a:r>
          </a:p>
          <a:p>
            <a:r>
              <a:rPr lang="en-US" sz="2600" b="1" dirty="0">
                <a:solidFill>
                  <a:schemeClr val="tx1"/>
                </a:solidFill>
                <a:latin typeface="Consolas" panose="020B0609020204030204" pitchFamily="49" charset="0"/>
                <a:cs typeface="Consolas" panose="020B0609020204030204" pitchFamily="49" charset="0"/>
              </a:rPr>
              <a:t>    </a:t>
            </a:r>
            <a:r>
              <a:rPr lang="en-US" sz="2600" b="1" dirty="0" err="1">
                <a:solidFill>
                  <a:srgbClr val="0070C0"/>
                </a:solidFill>
                <a:latin typeface="Consolas" panose="020B0609020204030204" pitchFamily="49" charset="0"/>
                <a:cs typeface="Consolas" panose="020B0609020204030204" pitchFamily="49" charset="0"/>
              </a:rPr>
              <a:t>var</a:t>
            </a:r>
            <a:r>
              <a:rPr lang="en-US" sz="2600" b="1" dirty="0">
                <a:solidFill>
                  <a:srgbClr val="0070C0"/>
                </a:solidFill>
                <a:latin typeface="Consolas" panose="020B0609020204030204" pitchFamily="49" charset="0"/>
                <a:cs typeface="Consolas" panose="020B0609020204030204" pitchFamily="49" charset="0"/>
              </a:rPr>
              <a:t> </a:t>
            </a:r>
            <a:r>
              <a:rPr lang="en-US" sz="2600" b="1" dirty="0">
                <a:solidFill>
                  <a:schemeClr val="tx1"/>
                </a:solidFill>
                <a:latin typeface="Consolas" panose="020B0609020204030204" pitchFamily="49" charset="0"/>
                <a:cs typeface="Consolas" panose="020B0609020204030204" pitchFamily="49" charset="0"/>
              </a:rPr>
              <a:t>value = </a:t>
            </a:r>
            <a:r>
              <a:rPr lang="en-US" sz="2600" b="1" dirty="0">
                <a:solidFill>
                  <a:srgbClr val="0070C0"/>
                </a:solidFill>
                <a:latin typeface="Consolas" panose="020B0609020204030204" pitchFamily="49" charset="0"/>
                <a:cs typeface="Consolas" panose="020B0609020204030204" pitchFamily="49" charset="0"/>
              </a:rPr>
              <a:t>await</a:t>
            </a:r>
            <a:r>
              <a:rPr lang="en-US" sz="2600" b="1" dirty="0">
                <a:solidFill>
                  <a:schemeClr val="tx1"/>
                </a:solidFill>
                <a:latin typeface="Consolas" panose="020B0609020204030204" pitchFamily="49" charset="0"/>
                <a:cs typeface="Consolas" panose="020B0609020204030204" pitchFamily="49" charset="0"/>
              </a:rPr>
              <a:t> </a:t>
            </a:r>
            <a:r>
              <a:rPr lang="en-US" sz="2600" b="1" dirty="0" err="1">
                <a:solidFill>
                  <a:schemeClr val="tx1"/>
                </a:solidFill>
                <a:latin typeface="Consolas" panose="020B0609020204030204" pitchFamily="49" charset="0"/>
                <a:cs typeface="Consolas" panose="020B0609020204030204" pitchFamily="49" charset="0"/>
              </a:rPr>
              <a:t>DoStuff</a:t>
            </a:r>
            <a:r>
              <a:rPr lang="en-US" sz="2600" b="1" dirty="0">
                <a:solidFill>
                  <a:schemeClr val="tx1"/>
                </a:solidFill>
                <a:latin typeface="Consolas" panose="020B0609020204030204" pitchFamily="49" charset="0"/>
                <a:cs typeface="Consolas" panose="020B0609020204030204" pitchFamily="49" charset="0"/>
              </a:rPr>
              <a:t>();</a:t>
            </a:r>
          </a:p>
          <a:p>
            <a:r>
              <a:rPr lang="en-US" sz="2600" b="1" dirty="0">
                <a:solidFill>
                  <a:schemeClr val="tx1"/>
                </a:solidFill>
                <a:latin typeface="Consolas" panose="020B0609020204030204" pitchFamily="49" charset="0"/>
                <a:cs typeface="Consolas" panose="020B0609020204030204" pitchFamily="49" charset="0"/>
              </a:rPr>
              <a:t>    </a:t>
            </a:r>
            <a:r>
              <a:rPr lang="en-US" sz="2600" b="1" dirty="0" err="1">
                <a:solidFill>
                  <a:schemeClr val="tx1"/>
                </a:solidFill>
                <a:latin typeface="Consolas" panose="020B0609020204030204" pitchFamily="49" charset="0"/>
                <a:cs typeface="Consolas" panose="020B0609020204030204" pitchFamily="49" charset="0"/>
              </a:rPr>
              <a:t>Console.WriteLine</a:t>
            </a:r>
            <a:r>
              <a:rPr lang="en-US" sz="2600" b="1" dirty="0">
                <a:solidFill>
                  <a:schemeClr val="tx1"/>
                </a:solidFill>
                <a:latin typeface="Consolas" panose="020B0609020204030204" pitchFamily="49" charset="0"/>
                <a:cs typeface="Consolas" panose="020B0609020204030204" pitchFamily="49" charset="0"/>
              </a:rPr>
              <a:t>(value);</a:t>
            </a:r>
          </a:p>
          <a:p>
            <a:r>
              <a:rPr lang="en-US" sz="2600" b="1" dirty="0">
                <a:solidFill>
                  <a:schemeClr val="tx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64849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10687" y="144580"/>
            <a:ext cx="8741962" cy="6556471"/>
          </a:xfrm>
        </p:spPr>
      </p:pic>
    </p:spTree>
    <p:extLst>
      <p:ext uri="{BB962C8B-B14F-4D97-AF65-F5344CB8AC3E}">
        <p14:creationId xmlns:p14="http://schemas.microsoft.com/office/powerpoint/2010/main" val="43047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Observables are more powerful…</a:t>
            </a:r>
            <a:endParaRPr lang="en-US" dirty="0"/>
          </a:p>
        </p:txBody>
      </p:sp>
      <p:sp>
        <p:nvSpPr>
          <p:cNvPr id="3" name="Content Placeholder 2"/>
          <p:cNvSpPr>
            <a:spLocks noGrp="1"/>
          </p:cNvSpPr>
          <p:nvPr>
            <p:ph idx="1"/>
          </p:nvPr>
        </p:nvSpPr>
        <p:spPr/>
        <p:txBody>
          <a:bodyPr/>
          <a:lstStyle/>
          <a:p>
            <a:r>
              <a:rPr lang="en-US" sz="2600" b="1" dirty="0" err="1" smtClean="0">
                <a:solidFill>
                  <a:srgbClr val="0070C0"/>
                </a:solidFill>
                <a:latin typeface="Consolas" panose="020B0609020204030204" pitchFamily="49" charset="0"/>
                <a:cs typeface="Consolas" panose="020B0609020204030204" pitchFamily="49" charset="0"/>
              </a:rPr>
              <a:t>async</a:t>
            </a:r>
            <a:r>
              <a:rPr lang="en-US" sz="2600" b="1" dirty="0" smtClean="0">
                <a:solidFill>
                  <a:srgbClr val="0070C0"/>
                </a:solidFill>
                <a:latin typeface="Consolas" panose="020B0609020204030204" pitchFamily="49" charset="0"/>
                <a:cs typeface="Consolas" panose="020B0609020204030204" pitchFamily="49" charset="0"/>
              </a:rPr>
              <a:t> </a:t>
            </a:r>
            <a:r>
              <a:rPr lang="en-US" sz="2600" b="1" dirty="0" smtClean="0">
                <a:solidFill>
                  <a:schemeClr val="tx1"/>
                </a:solidFill>
                <a:latin typeface="Consolas" panose="020B0609020204030204" pitchFamily="49" charset="0"/>
                <a:cs typeface="Consolas" panose="020B0609020204030204" pitchFamily="49" charset="0"/>
              </a:rPr>
              <a:t>Task&lt;</a:t>
            </a:r>
            <a:r>
              <a:rPr lang="en-US" sz="2600" b="1" dirty="0" err="1" smtClean="0">
                <a:solidFill>
                  <a:srgbClr val="0070C0"/>
                </a:solidFill>
                <a:latin typeface="Consolas" panose="020B0609020204030204" pitchFamily="49" charset="0"/>
                <a:cs typeface="Consolas" panose="020B0609020204030204" pitchFamily="49" charset="0"/>
              </a:rPr>
              <a:t>int</a:t>
            </a:r>
            <a:r>
              <a:rPr lang="en-US" sz="2600" b="1" dirty="0" smtClean="0">
                <a:solidFill>
                  <a:schemeClr val="tx1"/>
                </a:solidFill>
                <a:latin typeface="Consolas" panose="020B0609020204030204" pitchFamily="49" charset="0"/>
                <a:cs typeface="Consolas" panose="020B0609020204030204" pitchFamily="49" charset="0"/>
              </a:rPr>
              <a:t>&gt; </a:t>
            </a:r>
            <a:r>
              <a:rPr lang="en-US" sz="2600" b="1" dirty="0" err="1" smtClean="0">
                <a:solidFill>
                  <a:schemeClr val="tx1"/>
                </a:solidFill>
                <a:latin typeface="Consolas" panose="020B0609020204030204" pitchFamily="49" charset="0"/>
                <a:cs typeface="Consolas" panose="020B0609020204030204" pitchFamily="49" charset="0"/>
              </a:rPr>
              <a:t>GetMovies</a:t>
            </a:r>
            <a:r>
              <a:rPr lang="en-US" sz="2600" b="1" dirty="0" smtClean="0">
                <a:solidFill>
                  <a:schemeClr val="tx1"/>
                </a:solidFill>
                <a:latin typeface="Consolas" panose="020B0609020204030204" pitchFamily="49" charset="0"/>
                <a:cs typeface="Consolas" panose="020B0609020204030204" pitchFamily="49" charset="0"/>
              </a:rPr>
              <a:t>()</a:t>
            </a:r>
          </a:p>
          <a:p>
            <a:r>
              <a:rPr lang="en-US" sz="2600" b="1" dirty="0" smtClean="0">
                <a:solidFill>
                  <a:schemeClr val="tx1"/>
                </a:solidFill>
                <a:latin typeface="Consolas" panose="020B0609020204030204" pitchFamily="49" charset="0"/>
                <a:cs typeface="Consolas" panose="020B0609020204030204" pitchFamily="49" charset="0"/>
              </a:rPr>
              <a:t>{</a:t>
            </a:r>
          </a:p>
          <a:p>
            <a:r>
              <a:rPr lang="en-US" sz="2600" b="1" dirty="0" smtClean="0">
                <a:solidFill>
                  <a:schemeClr val="tx1"/>
                </a:solidFill>
                <a:latin typeface="Consolas" panose="020B0609020204030204" pitchFamily="49" charset="0"/>
                <a:cs typeface="Consolas" panose="020B0609020204030204" pitchFamily="49" charset="0"/>
              </a:rPr>
              <a:t>    </a:t>
            </a:r>
            <a:r>
              <a:rPr lang="en-US" sz="2600" b="1" dirty="0" smtClean="0">
                <a:solidFill>
                  <a:srgbClr val="0070C0"/>
                </a:solidFill>
                <a:latin typeface="Consolas" panose="020B0609020204030204" pitchFamily="49" charset="0"/>
                <a:cs typeface="Consolas" panose="020B0609020204030204" pitchFamily="49" charset="0"/>
              </a:rPr>
              <a:t>var </a:t>
            </a:r>
            <a:r>
              <a:rPr lang="en-US" sz="2600" b="1" dirty="0" smtClean="0">
                <a:solidFill>
                  <a:schemeClr val="tx1"/>
                </a:solidFill>
                <a:latin typeface="Consolas" panose="020B0609020204030204" pitchFamily="49" charset="0"/>
                <a:cs typeface="Consolas" panose="020B0609020204030204" pitchFamily="49" charset="0"/>
              </a:rPr>
              <a:t>observable = </a:t>
            </a:r>
            <a:r>
              <a:rPr lang="en-US" sz="2600" b="1" dirty="0" err="1" smtClean="0">
                <a:solidFill>
                  <a:schemeClr val="tx1"/>
                </a:solidFill>
                <a:latin typeface="Consolas" panose="020B0609020204030204" pitchFamily="49" charset="0"/>
                <a:cs typeface="Consolas" panose="020B0609020204030204" pitchFamily="49" charset="0"/>
              </a:rPr>
              <a:t>service.GetMovies</a:t>
            </a:r>
            <a:r>
              <a:rPr lang="en-US" sz="2600" b="1" dirty="0" smtClean="0">
                <a:solidFill>
                  <a:schemeClr val="tx1"/>
                </a:solidFill>
                <a:latin typeface="Consolas" panose="020B0609020204030204" pitchFamily="49" charset="0"/>
                <a:cs typeface="Consolas" panose="020B0609020204030204" pitchFamily="49" charset="0"/>
              </a:rPr>
              <a:t>().Retry(3)</a:t>
            </a:r>
          </a:p>
          <a:p>
            <a:r>
              <a:rPr lang="en-US" sz="2600" b="1" dirty="0" smtClean="0">
                <a:solidFill>
                  <a:schemeClr val="tx1"/>
                </a:solidFill>
                <a:latin typeface="Consolas" panose="020B0609020204030204" pitchFamily="49" charset="0"/>
                <a:cs typeface="Consolas" panose="020B0609020204030204" pitchFamily="49" charset="0"/>
              </a:rPr>
              <a:t>    </a:t>
            </a:r>
            <a:r>
              <a:rPr lang="en-US" sz="2600" b="1" dirty="0" smtClean="0">
                <a:solidFill>
                  <a:srgbClr val="0070C0"/>
                </a:solidFill>
                <a:latin typeface="Consolas" panose="020B0609020204030204" pitchFamily="49" charset="0"/>
                <a:cs typeface="Consolas" panose="020B0609020204030204" pitchFamily="49" charset="0"/>
              </a:rPr>
              <a:t>return await </a:t>
            </a:r>
            <a:r>
              <a:rPr lang="en-US" sz="2600" b="1" dirty="0" smtClean="0">
                <a:solidFill>
                  <a:schemeClr val="tx1"/>
                </a:solidFill>
                <a:latin typeface="Consolas" panose="020B0609020204030204" pitchFamily="49" charset="0"/>
                <a:cs typeface="Consolas" panose="020B0609020204030204" pitchFamily="49" charset="0"/>
              </a:rPr>
              <a:t>observable;</a:t>
            </a:r>
          </a:p>
          <a:p>
            <a:r>
              <a:rPr lang="en-US" sz="2600" b="1" dirty="0" smtClean="0">
                <a:solidFill>
                  <a:schemeClr val="tx1"/>
                </a:solidFill>
                <a:latin typeface="Consolas" panose="020B0609020204030204" pitchFamily="49" charset="0"/>
                <a:cs typeface="Consolas" panose="020B0609020204030204" pitchFamily="49" charset="0"/>
              </a:rPr>
              <a:t>}</a:t>
            </a:r>
          </a:p>
          <a:p>
            <a:endParaRPr lang="en-US" sz="2600" b="1" dirty="0" smtClean="0">
              <a:solidFill>
                <a:schemeClr val="tx1"/>
              </a:solidFill>
              <a:latin typeface="Consolas" panose="020B0609020204030204" pitchFamily="49" charset="0"/>
              <a:cs typeface="Consolas" panose="020B0609020204030204" pitchFamily="49" charset="0"/>
            </a:endParaRPr>
          </a:p>
          <a:p>
            <a:r>
              <a:rPr lang="en-US" sz="2600" b="1" dirty="0" err="1" smtClean="0">
                <a:solidFill>
                  <a:srgbClr val="0070C0"/>
                </a:solidFill>
                <a:latin typeface="Consolas" panose="020B0609020204030204" pitchFamily="49" charset="0"/>
                <a:cs typeface="Consolas" panose="020B0609020204030204" pitchFamily="49" charset="0"/>
              </a:rPr>
              <a:t>async</a:t>
            </a:r>
            <a:r>
              <a:rPr lang="en-US" sz="2600" b="1" dirty="0" smtClean="0">
                <a:solidFill>
                  <a:srgbClr val="0070C0"/>
                </a:solidFill>
                <a:latin typeface="Consolas" panose="020B0609020204030204" pitchFamily="49" charset="0"/>
                <a:cs typeface="Consolas" panose="020B0609020204030204" pitchFamily="49" charset="0"/>
              </a:rPr>
              <a:t> void </a:t>
            </a:r>
            <a:r>
              <a:rPr lang="en-US" sz="2600" b="1" dirty="0" err="1" smtClean="0">
                <a:solidFill>
                  <a:schemeClr val="tx1"/>
                </a:solidFill>
                <a:latin typeface="Consolas" panose="020B0609020204030204" pitchFamily="49" charset="0"/>
                <a:cs typeface="Consolas" panose="020B0609020204030204" pitchFamily="49" charset="0"/>
              </a:rPr>
              <a:t>ProcessMovies</a:t>
            </a:r>
            <a:r>
              <a:rPr lang="en-US" sz="2600" b="1" dirty="0" smtClean="0">
                <a:solidFill>
                  <a:schemeClr val="tx1"/>
                </a:solidFill>
                <a:latin typeface="Consolas" panose="020B0609020204030204" pitchFamily="49" charset="0"/>
                <a:cs typeface="Consolas" panose="020B0609020204030204" pitchFamily="49" charset="0"/>
              </a:rPr>
              <a:t>()</a:t>
            </a:r>
          </a:p>
          <a:p>
            <a:r>
              <a:rPr lang="en-US" sz="2600" b="1" dirty="0" smtClean="0">
                <a:solidFill>
                  <a:schemeClr val="tx1"/>
                </a:solidFill>
                <a:latin typeface="Consolas" panose="020B0609020204030204" pitchFamily="49" charset="0"/>
                <a:cs typeface="Consolas" panose="020B0609020204030204" pitchFamily="49" charset="0"/>
              </a:rPr>
              <a:t>{</a:t>
            </a:r>
          </a:p>
          <a:p>
            <a:r>
              <a:rPr lang="en-US" sz="2600" b="1" dirty="0" smtClean="0">
                <a:solidFill>
                  <a:schemeClr val="tx1"/>
                </a:solidFill>
                <a:latin typeface="Consolas" panose="020B0609020204030204" pitchFamily="49" charset="0"/>
                <a:cs typeface="Consolas" panose="020B0609020204030204" pitchFamily="49" charset="0"/>
              </a:rPr>
              <a:t>    </a:t>
            </a:r>
            <a:r>
              <a:rPr lang="en-US" sz="2600" b="1" dirty="0" smtClean="0">
                <a:solidFill>
                  <a:srgbClr val="0070C0"/>
                </a:solidFill>
                <a:latin typeface="Consolas" panose="020B0609020204030204" pitchFamily="49" charset="0"/>
                <a:cs typeface="Consolas" panose="020B0609020204030204" pitchFamily="49" charset="0"/>
              </a:rPr>
              <a:t>var </a:t>
            </a:r>
            <a:r>
              <a:rPr lang="en-US" sz="2600" b="1" dirty="0" smtClean="0">
                <a:solidFill>
                  <a:schemeClr val="tx1"/>
                </a:solidFill>
                <a:latin typeface="Consolas" panose="020B0609020204030204" pitchFamily="49" charset="0"/>
                <a:cs typeface="Consolas" panose="020B0609020204030204" pitchFamily="49" charset="0"/>
              </a:rPr>
              <a:t>movies = </a:t>
            </a:r>
            <a:r>
              <a:rPr lang="en-US" sz="2600" b="1" dirty="0" smtClean="0">
                <a:solidFill>
                  <a:srgbClr val="0070C0"/>
                </a:solidFill>
                <a:latin typeface="Consolas" panose="020B0609020204030204" pitchFamily="49" charset="0"/>
                <a:cs typeface="Consolas" panose="020B0609020204030204" pitchFamily="49" charset="0"/>
              </a:rPr>
              <a:t>await</a:t>
            </a:r>
            <a:r>
              <a:rPr lang="en-US" sz="2600" b="1" dirty="0">
                <a:solidFill>
                  <a:schemeClr val="tx1"/>
                </a:solidFill>
                <a:latin typeface="Consolas" panose="020B0609020204030204" pitchFamily="49" charset="0"/>
                <a:cs typeface="Consolas" panose="020B0609020204030204" pitchFamily="49" charset="0"/>
              </a:rPr>
              <a:t> </a:t>
            </a:r>
            <a:r>
              <a:rPr lang="en-US" sz="2600" b="1" dirty="0" err="1">
                <a:solidFill>
                  <a:schemeClr val="tx1"/>
                </a:solidFill>
                <a:latin typeface="Consolas" panose="020B0609020204030204" pitchFamily="49" charset="0"/>
                <a:cs typeface="Consolas" panose="020B0609020204030204" pitchFamily="49" charset="0"/>
              </a:rPr>
              <a:t>GetMovies</a:t>
            </a:r>
            <a:r>
              <a:rPr lang="en-US" sz="2600" b="1" dirty="0">
                <a:solidFill>
                  <a:schemeClr val="tx1"/>
                </a:solidFill>
                <a:latin typeface="Consolas" panose="020B0609020204030204" pitchFamily="49" charset="0"/>
                <a:cs typeface="Consolas" panose="020B0609020204030204" pitchFamily="49" charset="0"/>
              </a:rPr>
              <a:t>();</a:t>
            </a:r>
            <a:endParaRPr lang="en-US" sz="2600" b="1" dirty="0" smtClean="0">
              <a:solidFill>
                <a:schemeClr val="tx1"/>
              </a:solidFill>
              <a:latin typeface="Consolas" panose="020B0609020204030204" pitchFamily="49" charset="0"/>
              <a:cs typeface="Consolas" panose="020B0609020204030204" pitchFamily="49" charset="0"/>
            </a:endParaRPr>
          </a:p>
          <a:p>
            <a:r>
              <a:rPr lang="en-US" sz="2600" b="1" dirty="0" smtClean="0">
                <a:solidFill>
                  <a:schemeClr val="tx1"/>
                </a:solidFill>
                <a:latin typeface="Consolas" panose="020B0609020204030204" pitchFamily="49" charset="0"/>
                <a:cs typeface="Consolas" panose="020B0609020204030204" pitchFamily="49" charset="0"/>
              </a:rPr>
              <a:t>    </a:t>
            </a:r>
            <a:r>
              <a:rPr lang="en-US" sz="2600" b="1" dirty="0" err="1" smtClean="0">
                <a:solidFill>
                  <a:schemeClr val="tx1"/>
                </a:solidFill>
                <a:latin typeface="Consolas" panose="020B0609020204030204" pitchFamily="49" charset="0"/>
                <a:cs typeface="Consolas" panose="020B0609020204030204" pitchFamily="49" charset="0"/>
              </a:rPr>
              <a:t>Console.WriteLine</a:t>
            </a:r>
            <a:r>
              <a:rPr lang="en-US" sz="2600" b="1" dirty="0" smtClean="0">
                <a:solidFill>
                  <a:schemeClr val="tx1"/>
                </a:solidFill>
                <a:latin typeface="Consolas" panose="020B0609020204030204" pitchFamily="49" charset="0"/>
                <a:cs typeface="Consolas" panose="020B0609020204030204" pitchFamily="49" charset="0"/>
              </a:rPr>
              <a:t>(</a:t>
            </a:r>
            <a:r>
              <a:rPr lang="en-US" sz="2600" b="1" dirty="0" err="1" smtClean="0">
                <a:solidFill>
                  <a:schemeClr val="tx1"/>
                </a:solidFill>
                <a:latin typeface="Consolas" panose="020B0609020204030204" pitchFamily="49" charset="0"/>
                <a:cs typeface="Consolas" panose="020B0609020204030204" pitchFamily="49" charset="0"/>
              </a:rPr>
              <a:t>movies.Count</a:t>
            </a:r>
            <a:r>
              <a:rPr lang="en-US" sz="2600" b="1" dirty="0" smtClean="0">
                <a:solidFill>
                  <a:schemeClr val="tx1"/>
                </a:solidFill>
                <a:latin typeface="Consolas" panose="020B0609020204030204" pitchFamily="49" charset="0"/>
                <a:cs typeface="Consolas" panose="020B0609020204030204" pitchFamily="49" charset="0"/>
              </a:rPr>
              <a:t>);</a:t>
            </a:r>
          </a:p>
          <a:p>
            <a:r>
              <a:rPr lang="en-US" sz="2600" b="1" dirty="0" smtClean="0">
                <a:solidFill>
                  <a:schemeClr val="tx1"/>
                </a:solidFill>
                <a:latin typeface="Consolas" panose="020B0609020204030204" pitchFamily="49" charset="0"/>
                <a:cs typeface="Consolas" panose="020B0609020204030204" pitchFamily="49" charset="0"/>
              </a:rPr>
              <a:t>}</a:t>
            </a:r>
            <a:endParaRPr lang="en-US" sz="2600" b="1" dirty="0">
              <a:solidFill>
                <a:schemeClr val="tx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24513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Marble diagram: filter</a:t>
            </a:r>
            <a:endParaRPr lang="en-US" dirty="0"/>
          </a:p>
        </p:txBody>
      </p:sp>
      <p:cxnSp>
        <p:nvCxnSpPr>
          <p:cNvPr id="52" name="Straight Arrow Connector 51"/>
          <p:cNvCxnSpPr/>
          <p:nvPr/>
        </p:nvCxnSpPr>
        <p:spPr>
          <a:xfrm>
            <a:off x="1764426" y="2458982"/>
            <a:ext cx="5967869" cy="0"/>
          </a:xfrm>
          <a:prstGeom prst="straightConnector1">
            <a:avLst/>
          </a:prstGeom>
          <a:noFill/>
          <a:ln w="63500" cap="flat" cmpd="sng" algn="ctr">
            <a:solidFill>
              <a:schemeClr val="tx1">
                <a:lumMod val="85000"/>
                <a:lumOff val="15000"/>
              </a:schemeClr>
            </a:solidFill>
            <a:prstDash val="solid"/>
            <a:miter lim="800000"/>
            <a:tailEnd type="none"/>
          </a:ln>
          <a:effectLst/>
        </p:spPr>
      </p:cxnSp>
      <p:sp>
        <p:nvSpPr>
          <p:cNvPr id="53" name="Oval 52"/>
          <p:cNvSpPr/>
          <p:nvPr/>
        </p:nvSpPr>
        <p:spPr bwMode="auto">
          <a:xfrm>
            <a:off x="2107414" y="2229663"/>
            <a:ext cx="400154" cy="420589"/>
          </a:xfrm>
          <a:prstGeom prst="ellipse">
            <a:avLst/>
          </a:prstGeom>
          <a:solidFill>
            <a:schemeClr val="accent1"/>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a:endParaRPr>
          </a:p>
        </p:txBody>
      </p:sp>
      <p:sp>
        <p:nvSpPr>
          <p:cNvPr id="54" name="Oval 53"/>
          <p:cNvSpPr/>
          <p:nvPr/>
        </p:nvSpPr>
        <p:spPr bwMode="auto">
          <a:xfrm>
            <a:off x="3730752" y="2229663"/>
            <a:ext cx="400154" cy="420589"/>
          </a:xfrm>
          <a:prstGeom prst="ellipse">
            <a:avLst/>
          </a:prstGeom>
          <a:solidFill>
            <a:schemeClr val="accent3">
              <a:lumMod val="75000"/>
            </a:schemeClr>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Calibri"/>
            </a:endParaRPr>
          </a:p>
        </p:txBody>
      </p:sp>
      <p:sp>
        <p:nvSpPr>
          <p:cNvPr id="55" name="Rectangle 54"/>
          <p:cNvSpPr/>
          <p:nvPr/>
        </p:nvSpPr>
        <p:spPr bwMode="auto">
          <a:xfrm>
            <a:off x="7705861" y="2192282"/>
            <a:ext cx="114330" cy="533400"/>
          </a:xfrm>
          <a:prstGeom prst="rect">
            <a:avLst/>
          </a:prstGeom>
          <a:solidFill>
            <a:schemeClr val="accent4"/>
          </a:solidFill>
          <a:ln w="6350" cap="flat" cmpd="sng" algn="ctr">
            <a:noFill/>
            <a:prstDash val="solid"/>
            <a:miter lim="800000"/>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a:endParaRPr>
          </a:p>
        </p:txBody>
      </p:sp>
      <p:sp>
        <p:nvSpPr>
          <p:cNvPr id="56" name="Oval 55"/>
          <p:cNvSpPr/>
          <p:nvPr/>
        </p:nvSpPr>
        <p:spPr bwMode="auto">
          <a:xfrm>
            <a:off x="4463795" y="2229663"/>
            <a:ext cx="400154" cy="420589"/>
          </a:xfrm>
          <a:prstGeom prst="ellipse">
            <a:avLst/>
          </a:prstGeom>
          <a:solidFill>
            <a:schemeClr val="accent3">
              <a:lumMod val="75000"/>
            </a:schemeClr>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Calibri"/>
            </a:endParaRPr>
          </a:p>
        </p:txBody>
      </p:sp>
      <p:sp>
        <p:nvSpPr>
          <p:cNvPr id="57" name="Oval 56"/>
          <p:cNvSpPr/>
          <p:nvPr/>
        </p:nvSpPr>
        <p:spPr bwMode="auto">
          <a:xfrm>
            <a:off x="5788688" y="2229663"/>
            <a:ext cx="400154" cy="420589"/>
          </a:xfrm>
          <a:prstGeom prst="ellipse">
            <a:avLst/>
          </a:prstGeom>
          <a:solidFill>
            <a:schemeClr val="accent1"/>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Calibri"/>
            </a:endParaRPr>
          </a:p>
        </p:txBody>
      </p:sp>
      <p:cxnSp>
        <p:nvCxnSpPr>
          <p:cNvPr id="58" name="Straight Arrow Connector 57"/>
          <p:cNvCxnSpPr/>
          <p:nvPr/>
        </p:nvCxnSpPr>
        <p:spPr>
          <a:xfrm>
            <a:off x="1766947" y="5126752"/>
            <a:ext cx="5967869" cy="1"/>
          </a:xfrm>
          <a:prstGeom prst="straightConnector1">
            <a:avLst/>
          </a:prstGeom>
          <a:noFill/>
          <a:ln w="63500" cap="flat" cmpd="sng" algn="ctr">
            <a:solidFill>
              <a:schemeClr val="tx1">
                <a:lumMod val="85000"/>
                <a:lumOff val="15000"/>
              </a:schemeClr>
            </a:solidFill>
            <a:prstDash val="solid"/>
            <a:miter lim="800000"/>
            <a:tailEnd type="none"/>
          </a:ln>
          <a:effectLst/>
        </p:spPr>
      </p:cxnSp>
      <p:sp>
        <p:nvSpPr>
          <p:cNvPr id="59" name="Oval 58"/>
          <p:cNvSpPr/>
          <p:nvPr/>
        </p:nvSpPr>
        <p:spPr bwMode="auto">
          <a:xfrm>
            <a:off x="2107414" y="4899851"/>
            <a:ext cx="400154" cy="420589"/>
          </a:xfrm>
          <a:prstGeom prst="ellipse">
            <a:avLst/>
          </a:prstGeom>
          <a:solidFill>
            <a:schemeClr val="accent1"/>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Calibri"/>
            </a:endParaRPr>
          </a:p>
        </p:txBody>
      </p:sp>
      <p:sp>
        <p:nvSpPr>
          <p:cNvPr id="60" name="Rectangle 59"/>
          <p:cNvSpPr/>
          <p:nvPr/>
        </p:nvSpPr>
        <p:spPr bwMode="auto">
          <a:xfrm>
            <a:off x="7708381" y="4860051"/>
            <a:ext cx="114330" cy="533400"/>
          </a:xfrm>
          <a:prstGeom prst="rect">
            <a:avLst/>
          </a:prstGeom>
          <a:solidFill>
            <a:schemeClr val="accent4"/>
          </a:solidFill>
          <a:ln w="6350" cap="flat" cmpd="sng" algn="ctr">
            <a:noFill/>
            <a:prstDash val="solid"/>
            <a:miter lim="800000"/>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a:endParaRPr>
          </a:p>
        </p:txBody>
      </p:sp>
      <p:sp>
        <p:nvSpPr>
          <p:cNvPr id="61" name="Oval 60"/>
          <p:cNvSpPr/>
          <p:nvPr/>
        </p:nvSpPr>
        <p:spPr bwMode="auto">
          <a:xfrm>
            <a:off x="5788688" y="4899851"/>
            <a:ext cx="400154" cy="420589"/>
          </a:xfrm>
          <a:prstGeom prst="ellipse">
            <a:avLst/>
          </a:prstGeom>
          <a:solidFill>
            <a:schemeClr val="accent1"/>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Calibri"/>
            </a:endParaRPr>
          </a:p>
        </p:txBody>
      </p:sp>
      <p:sp>
        <p:nvSpPr>
          <p:cNvPr id="62" name="TextBox 61"/>
          <p:cNvSpPr txBox="1"/>
          <p:nvPr/>
        </p:nvSpPr>
        <p:spPr>
          <a:xfrm>
            <a:off x="967293" y="2305095"/>
            <a:ext cx="506549" cy="276999"/>
          </a:xfrm>
          <a:prstGeom prst="rect">
            <a:avLst/>
          </a:prstGeom>
          <a:noFill/>
        </p:spPr>
        <p:txBody>
          <a:bodyPr wrap="none" lIns="0" tIns="0" rIns="0" bIns="0" rtlCol="0">
            <a:spAutoFit/>
          </a:bodyPr>
          <a:lstStyle/>
          <a:p>
            <a:r>
              <a:rPr lang="en-US" dirty="0">
                <a:gradFill>
                  <a:gsLst>
                    <a:gs pos="0">
                      <a:prstClr val="black"/>
                    </a:gs>
                    <a:gs pos="86000">
                      <a:prstClr val="black"/>
                    </a:gs>
                  </a:gsLst>
                  <a:lin ang="5400000" scaled="0"/>
                </a:gradFill>
                <a:latin typeface="Consolas" pitchFamily="49" charset="0"/>
                <a:cs typeface="Consolas" pitchFamily="49" charset="0"/>
              </a:rPr>
              <a:t>dots</a:t>
            </a:r>
          </a:p>
        </p:txBody>
      </p:sp>
      <p:sp>
        <p:nvSpPr>
          <p:cNvPr id="63" name="TextBox 62"/>
          <p:cNvSpPr txBox="1"/>
          <p:nvPr/>
        </p:nvSpPr>
        <p:spPr>
          <a:xfrm>
            <a:off x="662493" y="4972864"/>
            <a:ext cx="886461" cy="276999"/>
          </a:xfrm>
          <a:prstGeom prst="rect">
            <a:avLst/>
          </a:prstGeom>
          <a:noFill/>
        </p:spPr>
        <p:txBody>
          <a:bodyPr wrap="none" lIns="0" tIns="0" rIns="0" bIns="0" rtlCol="0">
            <a:spAutoFit/>
          </a:bodyPr>
          <a:lstStyle/>
          <a:p>
            <a:r>
              <a:rPr lang="en-US" dirty="0">
                <a:gradFill>
                  <a:gsLst>
                    <a:gs pos="0">
                      <a:prstClr val="black"/>
                    </a:gs>
                    <a:gs pos="86000">
                      <a:prstClr val="black"/>
                    </a:gs>
                  </a:gsLst>
                  <a:lin ang="5400000" scaled="0"/>
                </a:gradFill>
                <a:latin typeface="Consolas" pitchFamily="49" charset="0"/>
                <a:cs typeface="Consolas" pitchFamily="49" charset="0"/>
              </a:rPr>
              <a:t>results</a:t>
            </a:r>
          </a:p>
        </p:txBody>
      </p:sp>
      <p:cxnSp>
        <p:nvCxnSpPr>
          <p:cNvPr id="64" name="Straight Arrow Connector 63"/>
          <p:cNvCxnSpPr>
            <a:endCxn id="59" idx="0"/>
          </p:cNvCxnSpPr>
          <p:nvPr/>
        </p:nvCxnSpPr>
        <p:spPr>
          <a:xfrm>
            <a:off x="2307491" y="2850180"/>
            <a:ext cx="0" cy="2049670"/>
          </a:xfrm>
          <a:prstGeom prst="straightConnector1">
            <a:avLst/>
          </a:prstGeom>
          <a:noFill/>
          <a:ln w="57150" cap="flat" cmpd="sng" algn="ctr">
            <a:solidFill>
              <a:schemeClr val="tx1">
                <a:lumMod val="75000"/>
                <a:lumOff val="25000"/>
              </a:schemeClr>
            </a:solidFill>
            <a:prstDash val="sysDash"/>
            <a:miter lim="800000"/>
            <a:tailEnd type="arrow"/>
          </a:ln>
          <a:effectLst/>
        </p:spPr>
      </p:cxnSp>
      <p:pic>
        <p:nvPicPr>
          <p:cNvPr id="6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49259" y="3183177"/>
            <a:ext cx="521507" cy="75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6" name="Straight Arrow Connector 65"/>
          <p:cNvCxnSpPr/>
          <p:nvPr/>
        </p:nvCxnSpPr>
        <p:spPr>
          <a:xfrm>
            <a:off x="3930829" y="2810382"/>
            <a:ext cx="0" cy="1024835"/>
          </a:xfrm>
          <a:prstGeom prst="straightConnector1">
            <a:avLst/>
          </a:prstGeom>
          <a:noFill/>
          <a:ln w="57150" cap="flat" cmpd="sng" algn="ctr">
            <a:solidFill>
              <a:schemeClr val="tx1">
                <a:lumMod val="75000"/>
                <a:lumOff val="25000"/>
              </a:schemeClr>
            </a:solidFill>
            <a:prstDash val="sysDash"/>
            <a:miter lim="800000"/>
            <a:tailEnd type="arrow"/>
          </a:ln>
          <a:effectLst/>
        </p:spPr>
      </p:cxnSp>
      <p:pic>
        <p:nvPicPr>
          <p:cNvPr id="6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70076" y="3183177"/>
            <a:ext cx="521507" cy="75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8" name="Straight Arrow Connector 67"/>
          <p:cNvCxnSpPr/>
          <p:nvPr/>
        </p:nvCxnSpPr>
        <p:spPr>
          <a:xfrm>
            <a:off x="4663872" y="2810382"/>
            <a:ext cx="0" cy="1024835"/>
          </a:xfrm>
          <a:prstGeom prst="straightConnector1">
            <a:avLst/>
          </a:prstGeom>
          <a:noFill/>
          <a:ln w="57150" cap="flat" cmpd="sng" algn="ctr">
            <a:solidFill>
              <a:schemeClr val="tx1">
                <a:lumMod val="75000"/>
                <a:lumOff val="25000"/>
              </a:schemeClr>
            </a:solidFill>
            <a:prstDash val="sysDash"/>
            <a:miter lim="800000"/>
            <a:tailEnd type="arrow"/>
          </a:ln>
          <a:effectLst/>
        </p:spPr>
      </p:cxnSp>
      <p:pic>
        <p:nvPicPr>
          <p:cNvPr id="6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03120" y="3183177"/>
            <a:ext cx="521507" cy="75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0" name="Straight Arrow Connector 69"/>
          <p:cNvCxnSpPr/>
          <p:nvPr/>
        </p:nvCxnSpPr>
        <p:spPr>
          <a:xfrm>
            <a:off x="5988766" y="2810382"/>
            <a:ext cx="2521" cy="2049671"/>
          </a:xfrm>
          <a:prstGeom prst="straightConnector1">
            <a:avLst/>
          </a:prstGeom>
          <a:noFill/>
          <a:ln w="57150" cap="flat" cmpd="sng" algn="ctr">
            <a:solidFill>
              <a:schemeClr val="tx1">
                <a:lumMod val="75000"/>
                <a:lumOff val="25000"/>
              </a:schemeClr>
            </a:solidFill>
            <a:prstDash val="sysDash"/>
            <a:miter lim="800000"/>
            <a:tailEnd type="arrow"/>
          </a:ln>
          <a:effectLst/>
        </p:spPr>
      </p:cxnSp>
      <p:pic>
        <p:nvPicPr>
          <p:cNvPr id="7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28012" y="3183177"/>
            <a:ext cx="521507" cy="75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 name="TextBox 71"/>
          <p:cNvSpPr txBox="1"/>
          <p:nvPr/>
        </p:nvSpPr>
        <p:spPr>
          <a:xfrm>
            <a:off x="8095915" y="3099562"/>
            <a:ext cx="3938045" cy="923330"/>
          </a:xfrm>
          <a:prstGeom prst="rect">
            <a:avLst/>
          </a:prstGeom>
          <a:noFill/>
        </p:spPr>
        <p:txBody>
          <a:bodyPr wrap="square" lIns="0" tIns="0" rIns="0" bIns="0" rtlCol="0">
            <a:spAutoFit/>
          </a:bodyPr>
          <a:lstStyle/>
          <a:p>
            <a:r>
              <a:rPr lang="en-US" sz="2000">
                <a:gradFill>
                  <a:gsLst>
                    <a:gs pos="0">
                      <a:prstClr val="black"/>
                    </a:gs>
                    <a:gs pos="86000">
                      <a:prstClr val="black"/>
                    </a:gs>
                  </a:gsLst>
                  <a:lin ang="5400000" scaled="0"/>
                </a:gradFill>
                <a:latin typeface="Consolas" pitchFamily="49" charset="0"/>
                <a:cs typeface="Consolas" pitchFamily="49" charset="0"/>
              </a:rPr>
              <a:t>.filter(</a:t>
            </a:r>
            <a:r>
              <a:rPr lang="en-US" sz="2000">
                <a:solidFill>
                  <a:srgbClr val="5B9BD5"/>
                </a:solidFill>
                <a:latin typeface="Consolas" pitchFamily="49" charset="0"/>
                <a:cs typeface="Consolas" pitchFamily="49" charset="0"/>
              </a:rPr>
              <a:t>function</a:t>
            </a:r>
            <a:r>
              <a:rPr lang="en-US" sz="2000">
                <a:gradFill>
                  <a:gsLst>
                    <a:gs pos="0">
                      <a:prstClr val="black"/>
                    </a:gs>
                    <a:gs pos="86000">
                      <a:prstClr val="black"/>
                    </a:gs>
                  </a:gsLst>
                  <a:lin ang="5400000" scaled="0"/>
                </a:gradFill>
                <a:latin typeface="Consolas" pitchFamily="49" charset="0"/>
                <a:cs typeface="Consolas" pitchFamily="49" charset="0"/>
              </a:rPr>
              <a:t> </a:t>
            </a:r>
            <a:r>
              <a:rPr lang="en-US" sz="2000" smtClean="0">
                <a:gradFill>
                  <a:gsLst>
                    <a:gs pos="0">
                      <a:prstClr val="black"/>
                    </a:gs>
                    <a:gs pos="86000">
                      <a:prstClr val="black"/>
                    </a:gs>
                  </a:gsLst>
                  <a:lin ang="5400000" scaled="0"/>
                </a:gradFill>
                <a:latin typeface="Consolas" pitchFamily="49" charset="0"/>
                <a:cs typeface="Consolas" pitchFamily="49" charset="0"/>
              </a:rPr>
              <a:t>(dot</a:t>
            </a:r>
            <a:r>
              <a:rPr lang="en-US" sz="2000" dirty="0">
                <a:gradFill>
                  <a:gsLst>
                    <a:gs pos="0">
                      <a:prstClr val="black"/>
                    </a:gs>
                    <a:gs pos="86000">
                      <a:prstClr val="black"/>
                    </a:gs>
                  </a:gsLst>
                  <a:lin ang="5400000" scaled="0"/>
                </a:gradFill>
                <a:latin typeface="Consolas" pitchFamily="49" charset="0"/>
                <a:cs typeface="Consolas" pitchFamily="49" charset="0"/>
              </a:rPr>
              <a:t>) {</a:t>
            </a:r>
          </a:p>
          <a:p>
            <a:r>
              <a:rPr lang="en-US" sz="2000" dirty="0">
                <a:gradFill>
                  <a:gsLst>
                    <a:gs pos="0">
                      <a:prstClr val="black"/>
                    </a:gs>
                    <a:gs pos="86000">
                      <a:prstClr val="black"/>
                    </a:gs>
                  </a:gsLst>
                  <a:lin ang="5400000" scaled="0"/>
                </a:gradFill>
                <a:latin typeface="Consolas" pitchFamily="49" charset="0"/>
                <a:cs typeface="Consolas" pitchFamily="49" charset="0"/>
              </a:rPr>
              <a:t>  </a:t>
            </a:r>
            <a:r>
              <a:rPr lang="en-US" sz="2000" dirty="0">
                <a:solidFill>
                  <a:srgbClr val="5B9BD5"/>
                </a:solidFill>
                <a:latin typeface="Consolas" pitchFamily="49" charset="0"/>
                <a:cs typeface="Consolas" pitchFamily="49" charset="0"/>
              </a:rPr>
              <a:t>return</a:t>
            </a:r>
            <a:r>
              <a:rPr lang="en-US" sz="2000" dirty="0">
                <a:gradFill>
                  <a:gsLst>
                    <a:gs pos="0">
                      <a:prstClr val="black"/>
                    </a:gs>
                    <a:gs pos="86000">
                      <a:prstClr val="black"/>
                    </a:gs>
                  </a:gsLst>
                  <a:lin ang="5400000" scaled="0"/>
                </a:gradFill>
                <a:latin typeface="Consolas" pitchFamily="49" charset="0"/>
                <a:cs typeface="Consolas" pitchFamily="49" charset="0"/>
              </a:rPr>
              <a:t> </a:t>
            </a:r>
            <a:r>
              <a:rPr lang="en-US" sz="2000" dirty="0" err="1">
                <a:gradFill>
                  <a:gsLst>
                    <a:gs pos="0">
                      <a:prstClr val="black"/>
                    </a:gs>
                    <a:gs pos="86000">
                      <a:prstClr val="black"/>
                    </a:gs>
                  </a:gsLst>
                  <a:lin ang="5400000" scaled="0"/>
                </a:gradFill>
                <a:latin typeface="Consolas" pitchFamily="49" charset="0"/>
                <a:cs typeface="Consolas" pitchFamily="49" charset="0"/>
              </a:rPr>
              <a:t>dot.isOrange</a:t>
            </a:r>
            <a:r>
              <a:rPr lang="en-US" sz="2000" dirty="0">
                <a:gradFill>
                  <a:gsLst>
                    <a:gs pos="0">
                      <a:prstClr val="black"/>
                    </a:gs>
                    <a:gs pos="86000">
                      <a:prstClr val="black"/>
                    </a:gs>
                  </a:gsLst>
                  <a:lin ang="5400000" scaled="0"/>
                </a:gradFill>
                <a:latin typeface="Consolas" pitchFamily="49" charset="0"/>
                <a:cs typeface="Consolas" pitchFamily="49" charset="0"/>
              </a:rPr>
              <a:t>();</a:t>
            </a:r>
          </a:p>
          <a:p>
            <a:r>
              <a:rPr lang="en-US" sz="2000" dirty="0">
                <a:gradFill>
                  <a:gsLst>
                    <a:gs pos="0">
                      <a:prstClr val="black"/>
                    </a:gs>
                    <a:gs pos="86000">
                      <a:prstClr val="black"/>
                    </a:gs>
                  </a:gsLst>
                  <a:lin ang="5400000" scaled="0"/>
                </a:gradFill>
                <a:latin typeface="Consolas" pitchFamily="49" charset="0"/>
                <a:cs typeface="Consolas" pitchFamily="49" charset="0"/>
              </a:rPr>
              <a:t>})</a:t>
            </a:r>
          </a:p>
        </p:txBody>
      </p:sp>
    </p:spTree>
    <p:extLst>
      <p:ext uri="{BB962C8B-B14F-4D97-AF65-F5344CB8AC3E}">
        <p14:creationId xmlns:p14="http://schemas.microsoft.com/office/powerpoint/2010/main" val="16518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fade">
                                      <p:cBhvr>
                                        <p:cTn id="14" dur="500"/>
                                        <p:tgtEl>
                                          <p:spTgt spid="63"/>
                                        </p:tgtEl>
                                      </p:cBhvr>
                                    </p:animEffect>
                                  </p:childTnLst>
                                </p:cTn>
                              </p:par>
                              <p:par>
                                <p:cTn id="15" presetID="10" presetClass="entr" presetSubtype="0" fill="hold" nodeType="with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7" presetClass="entr" presetSubtype="1" fill="hold" nodeType="withEffect">
                                  <p:stCondLst>
                                    <p:cond delay="500"/>
                                  </p:stCondLst>
                                  <p:childTnLst>
                                    <p:set>
                                      <p:cBhvr>
                                        <p:cTn id="28" dur="1" fill="hold">
                                          <p:stCondLst>
                                            <p:cond delay="0"/>
                                          </p:stCondLst>
                                        </p:cTn>
                                        <p:tgtEl>
                                          <p:spTgt spid="64"/>
                                        </p:tgtEl>
                                        <p:attrNameLst>
                                          <p:attrName>style.visibility</p:attrName>
                                        </p:attrNameLst>
                                      </p:cBhvr>
                                      <p:to>
                                        <p:strVal val="visible"/>
                                      </p:to>
                                    </p:set>
                                    <p:anim calcmode="lin" valueType="num">
                                      <p:cBhvr>
                                        <p:cTn id="29" dur="500" fill="hold"/>
                                        <p:tgtEl>
                                          <p:spTgt spid="64"/>
                                        </p:tgtEl>
                                        <p:attrNameLst>
                                          <p:attrName>ppt_x</p:attrName>
                                        </p:attrNameLst>
                                      </p:cBhvr>
                                      <p:tavLst>
                                        <p:tav tm="0">
                                          <p:val>
                                            <p:strVal val="#ppt_x"/>
                                          </p:val>
                                        </p:tav>
                                        <p:tav tm="100000">
                                          <p:val>
                                            <p:strVal val="#ppt_x"/>
                                          </p:val>
                                        </p:tav>
                                      </p:tavLst>
                                    </p:anim>
                                    <p:anim calcmode="lin" valueType="num">
                                      <p:cBhvr>
                                        <p:cTn id="30" dur="500" fill="hold"/>
                                        <p:tgtEl>
                                          <p:spTgt spid="64"/>
                                        </p:tgtEl>
                                        <p:attrNameLst>
                                          <p:attrName>ppt_y</p:attrName>
                                        </p:attrNameLst>
                                      </p:cBhvr>
                                      <p:tavLst>
                                        <p:tav tm="0">
                                          <p:val>
                                            <p:strVal val="#ppt_y-#ppt_h/2"/>
                                          </p:val>
                                        </p:tav>
                                        <p:tav tm="100000">
                                          <p:val>
                                            <p:strVal val="#ppt_y"/>
                                          </p:val>
                                        </p:tav>
                                      </p:tavLst>
                                    </p:anim>
                                    <p:anim calcmode="lin" valueType="num">
                                      <p:cBhvr>
                                        <p:cTn id="31" dur="500" fill="hold"/>
                                        <p:tgtEl>
                                          <p:spTgt spid="64"/>
                                        </p:tgtEl>
                                        <p:attrNameLst>
                                          <p:attrName>ppt_w</p:attrName>
                                        </p:attrNameLst>
                                      </p:cBhvr>
                                      <p:tavLst>
                                        <p:tav tm="0">
                                          <p:val>
                                            <p:strVal val="#ppt_w"/>
                                          </p:val>
                                        </p:tav>
                                        <p:tav tm="100000">
                                          <p:val>
                                            <p:strVal val="#ppt_w"/>
                                          </p:val>
                                        </p:tav>
                                      </p:tavLst>
                                    </p:anim>
                                    <p:anim calcmode="lin" valueType="num">
                                      <p:cBhvr>
                                        <p:cTn id="32" dur="500" fill="hold"/>
                                        <p:tgtEl>
                                          <p:spTgt spid="64"/>
                                        </p:tgtEl>
                                        <p:attrNameLst>
                                          <p:attrName>ppt_h</p:attrName>
                                        </p:attrNameLst>
                                      </p:cBhvr>
                                      <p:tavLst>
                                        <p:tav tm="0">
                                          <p:val>
                                            <p:fltVal val="0"/>
                                          </p:val>
                                        </p:tav>
                                        <p:tav tm="100000">
                                          <p:val>
                                            <p:strVal val="#ppt_h"/>
                                          </p:val>
                                        </p:tav>
                                      </p:tavLst>
                                    </p:anim>
                                  </p:childTnLst>
                                </p:cTn>
                              </p:par>
                              <p:par>
                                <p:cTn id="33" presetID="10" presetClass="entr" presetSubtype="0" fill="hold" nodeType="withEffect">
                                  <p:stCondLst>
                                    <p:cond delay="500"/>
                                  </p:stCondLst>
                                  <p:childTnLst>
                                    <p:set>
                                      <p:cBhvr>
                                        <p:cTn id="34" dur="1" fill="hold">
                                          <p:stCondLst>
                                            <p:cond delay="0"/>
                                          </p:stCondLst>
                                        </p:cTn>
                                        <p:tgtEl>
                                          <p:spTgt spid="65"/>
                                        </p:tgtEl>
                                        <p:attrNameLst>
                                          <p:attrName>style.visibility</p:attrName>
                                        </p:attrNameLst>
                                      </p:cBhvr>
                                      <p:to>
                                        <p:strVal val="visible"/>
                                      </p:to>
                                    </p:set>
                                    <p:animEffect transition="in" filter="fade">
                                      <p:cBhvr>
                                        <p:cTn id="35" dur="500"/>
                                        <p:tgtEl>
                                          <p:spTgt spid="65"/>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250"/>
                                        <p:tgtEl>
                                          <p:spTgt spid="59"/>
                                        </p:tgtEl>
                                      </p:cBhvr>
                                    </p:animEffect>
                                  </p:childTnLst>
                                </p:cTn>
                              </p:par>
                            </p:childTnLst>
                          </p:cTn>
                        </p:par>
                        <p:par>
                          <p:cTn id="40" fill="hold">
                            <p:stCondLst>
                              <p:cond delay="1250"/>
                            </p:stCondLst>
                            <p:childTnLst>
                              <p:par>
                                <p:cTn id="41" presetID="10" presetClass="entr" presetSubtype="0" fill="hold" grpId="0" nodeType="afterEffect">
                                  <p:stCondLst>
                                    <p:cond delay="50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250"/>
                                        <p:tgtEl>
                                          <p:spTgt spid="54"/>
                                        </p:tgtEl>
                                      </p:cBhvr>
                                    </p:animEffect>
                                  </p:childTnLst>
                                </p:cTn>
                              </p:par>
                            </p:childTnLst>
                          </p:cTn>
                        </p:par>
                        <p:par>
                          <p:cTn id="44" fill="hold">
                            <p:stCondLst>
                              <p:cond delay="2000"/>
                            </p:stCondLst>
                            <p:childTnLst>
                              <p:par>
                                <p:cTn id="45" presetID="17" presetClass="entr" presetSubtype="1" fill="hold" nodeType="afterEffect">
                                  <p:stCondLst>
                                    <p:cond delay="0"/>
                                  </p:stCondLst>
                                  <p:childTnLst>
                                    <p:set>
                                      <p:cBhvr>
                                        <p:cTn id="46" dur="1" fill="hold">
                                          <p:stCondLst>
                                            <p:cond delay="0"/>
                                          </p:stCondLst>
                                        </p:cTn>
                                        <p:tgtEl>
                                          <p:spTgt spid="66"/>
                                        </p:tgtEl>
                                        <p:attrNameLst>
                                          <p:attrName>style.visibility</p:attrName>
                                        </p:attrNameLst>
                                      </p:cBhvr>
                                      <p:to>
                                        <p:strVal val="visible"/>
                                      </p:to>
                                    </p:set>
                                    <p:anim calcmode="lin" valueType="num">
                                      <p:cBhvr>
                                        <p:cTn id="47" dur="500" fill="hold"/>
                                        <p:tgtEl>
                                          <p:spTgt spid="66"/>
                                        </p:tgtEl>
                                        <p:attrNameLst>
                                          <p:attrName>ppt_x</p:attrName>
                                        </p:attrNameLst>
                                      </p:cBhvr>
                                      <p:tavLst>
                                        <p:tav tm="0">
                                          <p:val>
                                            <p:strVal val="#ppt_x"/>
                                          </p:val>
                                        </p:tav>
                                        <p:tav tm="100000">
                                          <p:val>
                                            <p:strVal val="#ppt_x"/>
                                          </p:val>
                                        </p:tav>
                                      </p:tavLst>
                                    </p:anim>
                                    <p:anim calcmode="lin" valueType="num">
                                      <p:cBhvr>
                                        <p:cTn id="48" dur="500" fill="hold"/>
                                        <p:tgtEl>
                                          <p:spTgt spid="66"/>
                                        </p:tgtEl>
                                        <p:attrNameLst>
                                          <p:attrName>ppt_y</p:attrName>
                                        </p:attrNameLst>
                                      </p:cBhvr>
                                      <p:tavLst>
                                        <p:tav tm="0">
                                          <p:val>
                                            <p:strVal val="#ppt_y-#ppt_h/2"/>
                                          </p:val>
                                        </p:tav>
                                        <p:tav tm="100000">
                                          <p:val>
                                            <p:strVal val="#ppt_y"/>
                                          </p:val>
                                        </p:tav>
                                      </p:tavLst>
                                    </p:anim>
                                    <p:anim calcmode="lin" valueType="num">
                                      <p:cBhvr>
                                        <p:cTn id="49" dur="500" fill="hold"/>
                                        <p:tgtEl>
                                          <p:spTgt spid="66"/>
                                        </p:tgtEl>
                                        <p:attrNameLst>
                                          <p:attrName>ppt_w</p:attrName>
                                        </p:attrNameLst>
                                      </p:cBhvr>
                                      <p:tavLst>
                                        <p:tav tm="0">
                                          <p:val>
                                            <p:strVal val="#ppt_w"/>
                                          </p:val>
                                        </p:tav>
                                        <p:tav tm="100000">
                                          <p:val>
                                            <p:strVal val="#ppt_w"/>
                                          </p:val>
                                        </p:tav>
                                      </p:tavLst>
                                    </p:anim>
                                    <p:anim calcmode="lin" valueType="num">
                                      <p:cBhvr>
                                        <p:cTn id="50" dur="500" fill="hold"/>
                                        <p:tgtEl>
                                          <p:spTgt spid="66"/>
                                        </p:tgtEl>
                                        <p:attrNameLst>
                                          <p:attrName>ppt_h</p:attrName>
                                        </p:attrNameLst>
                                      </p:cBhvr>
                                      <p:tavLst>
                                        <p:tav tm="0">
                                          <p:val>
                                            <p:fltVal val="0"/>
                                          </p:val>
                                        </p:tav>
                                        <p:tav tm="100000">
                                          <p:val>
                                            <p:strVal val="#ppt_h"/>
                                          </p:val>
                                        </p:tav>
                                      </p:tavLst>
                                    </p:anim>
                                  </p:childTnLst>
                                </p:cTn>
                              </p:par>
                              <p:par>
                                <p:cTn id="51" presetID="10" presetClass="entr" presetSubtype="0" fill="hold" nodeType="withEffect">
                                  <p:stCondLst>
                                    <p:cond delay="0"/>
                                  </p:stCondLst>
                                  <p:childTnLst>
                                    <p:set>
                                      <p:cBhvr>
                                        <p:cTn id="52" dur="1" fill="hold">
                                          <p:stCondLst>
                                            <p:cond delay="0"/>
                                          </p:stCondLst>
                                        </p:cTn>
                                        <p:tgtEl>
                                          <p:spTgt spid="67"/>
                                        </p:tgtEl>
                                        <p:attrNameLst>
                                          <p:attrName>style.visibility</p:attrName>
                                        </p:attrNameLst>
                                      </p:cBhvr>
                                      <p:to>
                                        <p:strVal val="visible"/>
                                      </p:to>
                                    </p:set>
                                    <p:animEffect transition="in" filter="fade">
                                      <p:cBhvr>
                                        <p:cTn id="53" dur="500"/>
                                        <p:tgtEl>
                                          <p:spTgt spid="67"/>
                                        </p:tgtEl>
                                      </p:cBhvr>
                                    </p:animEffect>
                                  </p:childTnLst>
                                </p:cTn>
                              </p:par>
                            </p:childTnLst>
                          </p:cTn>
                        </p:par>
                        <p:par>
                          <p:cTn id="54" fill="hold">
                            <p:stCondLst>
                              <p:cond delay="2500"/>
                            </p:stCondLst>
                            <p:childTnLst>
                              <p:par>
                                <p:cTn id="55" presetID="10" presetClass="entr" presetSubtype="0" fill="hold" grpId="0" nodeType="afterEffect">
                                  <p:stCondLst>
                                    <p:cond delay="25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250"/>
                                        <p:tgtEl>
                                          <p:spTgt spid="56"/>
                                        </p:tgtEl>
                                      </p:cBhvr>
                                    </p:animEffect>
                                  </p:childTnLst>
                                </p:cTn>
                              </p:par>
                            </p:childTnLst>
                          </p:cTn>
                        </p:par>
                        <p:par>
                          <p:cTn id="58" fill="hold">
                            <p:stCondLst>
                              <p:cond delay="3000"/>
                            </p:stCondLst>
                            <p:childTnLst>
                              <p:par>
                                <p:cTn id="59" presetID="17" presetClass="entr" presetSubtype="1" fill="hold" nodeType="afterEffect">
                                  <p:stCondLst>
                                    <p:cond delay="0"/>
                                  </p:stCondLst>
                                  <p:childTnLst>
                                    <p:set>
                                      <p:cBhvr>
                                        <p:cTn id="60" dur="1" fill="hold">
                                          <p:stCondLst>
                                            <p:cond delay="0"/>
                                          </p:stCondLst>
                                        </p:cTn>
                                        <p:tgtEl>
                                          <p:spTgt spid="68"/>
                                        </p:tgtEl>
                                        <p:attrNameLst>
                                          <p:attrName>style.visibility</p:attrName>
                                        </p:attrNameLst>
                                      </p:cBhvr>
                                      <p:to>
                                        <p:strVal val="visible"/>
                                      </p:to>
                                    </p:set>
                                    <p:anim calcmode="lin" valueType="num">
                                      <p:cBhvr>
                                        <p:cTn id="61" dur="500" fill="hold"/>
                                        <p:tgtEl>
                                          <p:spTgt spid="68"/>
                                        </p:tgtEl>
                                        <p:attrNameLst>
                                          <p:attrName>ppt_x</p:attrName>
                                        </p:attrNameLst>
                                      </p:cBhvr>
                                      <p:tavLst>
                                        <p:tav tm="0">
                                          <p:val>
                                            <p:strVal val="#ppt_x"/>
                                          </p:val>
                                        </p:tav>
                                        <p:tav tm="100000">
                                          <p:val>
                                            <p:strVal val="#ppt_x"/>
                                          </p:val>
                                        </p:tav>
                                      </p:tavLst>
                                    </p:anim>
                                    <p:anim calcmode="lin" valueType="num">
                                      <p:cBhvr>
                                        <p:cTn id="62" dur="500" fill="hold"/>
                                        <p:tgtEl>
                                          <p:spTgt spid="68"/>
                                        </p:tgtEl>
                                        <p:attrNameLst>
                                          <p:attrName>ppt_y</p:attrName>
                                        </p:attrNameLst>
                                      </p:cBhvr>
                                      <p:tavLst>
                                        <p:tav tm="0">
                                          <p:val>
                                            <p:strVal val="#ppt_y-#ppt_h/2"/>
                                          </p:val>
                                        </p:tav>
                                        <p:tav tm="100000">
                                          <p:val>
                                            <p:strVal val="#ppt_y"/>
                                          </p:val>
                                        </p:tav>
                                      </p:tavLst>
                                    </p:anim>
                                    <p:anim calcmode="lin" valueType="num">
                                      <p:cBhvr>
                                        <p:cTn id="63" dur="500" fill="hold"/>
                                        <p:tgtEl>
                                          <p:spTgt spid="68"/>
                                        </p:tgtEl>
                                        <p:attrNameLst>
                                          <p:attrName>ppt_w</p:attrName>
                                        </p:attrNameLst>
                                      </p:cBhvr>
                                      <p:tavLst>
                                        <p:tav tm="0">
                                          <p:val>
                                            <p:strVal val="#ppt_w"/>
                                          </p:val>
                                        </p:tav>
                                        <p:tav tm="100000">
                                          <p:val>
                                            <p:strVal val="#ppt_w"/>
                                          </p:val>
                                        </p:tav>
                                      </p:tavLst>
                                    </p:anim>
                                    <p:anim calcmode="lin" valueType="num">
                                      <p:cBhvr>
                                        <p:cTn id="64" dur="500" fill="hold"/>
                                        <p:tgtEl>
                                          <p:spTgt spid="68"/>
                                        </p:tgtEl>
                                        <p:attrNameLst>
                                          <p:attrName>ppt_h</p:attrName>
                                        </p:attrNameLst>
                                      </p:cBhvr>
                                      <p:tavLst>
                                        <p:tav tm="0">
                                          <p:val>
                                            <p:fltVal val="0"/>
                                          </p:val>
                                        </p:tav>
                                        <p:tav tm="100000">
                                          <p:val>
                                            <p:strVal val="#ppt_h"/>
                                          </p:val>
                                        </p:tav>
                                      </p:tavLst>
                                    </p:anim>
                                  </p:childTnLst>
                                </p:cTn>
                              </p:par>
                              <p:par>
                                <p:cTn id="65" presetID="10" presetClass="entr" presetSubtype="0" fill="hold" nodeType="withEffect">
                                  <p:stCondLst>
                                    <p:cond delay="0"/>
                                  </p:stCondLst>
                                  <p:childTnLst>
                                    <p:set>
                                      <p:cBhvr>
                                        <p:cTn id="66" dur="1" fill="hold">
                                          <p:stCondLst>
                                            <p:cond delay="0"/>
                                          </p:stCondLst>
                                        </p:cTn>
                                        <p:tgtEl>
                                          <p:spTgt spid="69"/>
                                        </p:tgtEl>
                                        <p:attrNameLst>
                                          <p:attrName>style.visibility</p:attrName>
                                        </p:attrNameLst>
                                      </p:cBhvr>
                                      <p:to>
                                        <p:strVal val="visible"/>
                                      </p:to>
                                    </p:set>
                                    <p:animEffect transition="in" filter="fade">
                                      <p:cBhvr>
                                        <p:cTn id="67" dur="500"/>
                                        <p:tgtEl>
                                          <p:spTgt spid="69"/>
                                        </p:tgtEl>
                                      </p:cBhvr>
                                    </p:animEffect>
                                  </p:childTnLst>
                                </p:cTn>
                              </p:par>
                            </p:childTnLst>
                          </p:cTn>
                        </p:par>
                        <p:par>
                          <p:cTn id="68" fill="hold">
                            <p:stCondLst>
                              <p:cond delay="3500"/>
                            </p:stCondLst>
                            <p:childTnLst>
                              <p:par>
                                <p:cTn id="69" presetID="10" presetClass="entr" presetSubtype="0" fill="hold" grpId="0" nodeType="afterEffect">
                                  <p:stCondLst>
                                    <p:cond delay="250"/>
                                  </p:stCondLst>
                                  <p:childTnLst>
                                    <p:set>
                                      <p:cBhvr>
                                        <p:cTn id="70" dur="1" fill="hold">
                                          <p:stCondLst>
                                            <p:cond delay="0"/>
                                          </p:stCondLst>
                                        </p:cTn>
                                        <p:tgtEl>
                                          <p:spTgt spid="57"/>
                                        </p:tgtEl>
                                        <p:attrNameLst>
                                          <p:attrName>style.visibility</p:attrName>
                                        </p:attrNameLst>
                                      </p:cBhvr>
                                      <p:to>
                                        <p:strVal val="visible"/>
                                      </p:to>
                                    </p:set>
                                    <p:animEffect transition="in" filter="fade">
                                      <p:cBhvr>
                                        <p:cTn id="71" dur="250"/>
                                        <p:tgtEl>
                                          <p:spTgt spid="57"/>
                                        </p:tgtEl>
                                      </p:cBhvr>
                                    </p:animEffect>
                                  </p:childTnLst>
                                </p:cTn>
                              </p:par>
                            </p:childTnLst>
                          </p:cTn>
                        </p:par>
                        <p:par>
                          <p:cTn id="72" fill="hold">
                            <p:stCondLst>
                              <p:cond delay="4000"/>
                            </p:stCondLst>
                            <p:childTnLst>
                              <p:par>
                                <p:cTn id="73" presetID="17" presetClass="entr" presetSubtype="1" fill="hold" nodeType="afterEffect">
                                  <p:stCondLst>
                                    <p:cond delay="0"/>
                                  </p:stCondLst>
                                  <p:childTnLst>
                                    <p:set>
                                      <p:cBhvr>
                                        <p:cTn id="74" dur="1" fill="hold">
                                          <p:stCondLst>
                                            <p:cond delay="0"/>
                                          </p:stCondLst>
                                        </p:cTn>
                                        <p:tgtEl>
                                          <p:spTgt spid="70"/>
                                        </p:tgtEl>
                                        <p:attrNameLst>
                                          <p:attrName>style.visibility</p:attrName>
                                        </p:attrNameLst>
                                      </p:cBhvr>
                                      <p:to>
                                        <p:strVal val="visible"/>
                                      </p:to>
                                    </p:set>
                                    <p:anim calcmode="lin" valueType="num">
                                      <p:cBhvr>
                                        <p:cTn id="75" dur="500" fill="hold"/>
                                        <p:tgtEl>
                                          <p:spTgt spid="70"/>
                                        </p:tgtEl>
                                        <p:attrNameLst>
                                          <p:attrName>ppt_x</p:attrName>
                                        </p:attrNameLst>
                                      </p:cBhvr>
                                      <p:tavLst>
                                        <p:tav tm="0">
                                          <p:val>
                                            <p:strVal val="#ppt_x"/>
                                          </p:val>
                                        </p:tav>
                                        <p:tav tm="100000">
                                          <p:val>
                                            <p:strVal val="#ppt_x"/>
                                          </p:val>
                                        </p:tav>
                                      </p:tavLst>
                                    </p:anim>
                                    <p:anim calcmode="lin" valueType="num">
                                      <p:cBhvr>
                                        <p:cTn id="76" dur="500" fill="hold"/>
                                        <p:tgtEl>
                                          <p:spTgt spid="70"/>
                                        </p:tgtEl>
                                        <p:attrNameLst>
                                          <p:attrName>ppt_y</p:attrName>
                                        </p:attrNameLst>
                                      </p:cBhvr>
                                      <p:tavLst>
                                        <p:tav tm="0">
                                          <p:val>
                                            <p:strVal val="#ppt_y-#ppt_h/2"/>
                                          </p:val>
                                        </p:tav>
                                        <p:tav tm="100000">
                                          <p:val>
                                            <p:strVal val="#ppt_y"/>
                                          </p:val>
                                        </p:tav>
                                      </p:tavLst>
                                    </p:anim>
                                    <p:anim calcmode="lin" valueType="num">
                                      <p:cBhvr>
                                        <p:cTn id="77" dur="500" fill="hold"/>
                                        <p:tgtEl>
                                          <p:spTgt spid="70"/>
                                        </p:tgtEl>
                                        <p:attrNameLst>
                                          <p:attrName>ppt_w</p:attrName>
                                        </p:attrNameLst>
                                      </p:cBhvr>
                                      <p:tavLst>
                                        <p:tav tm="0">
                                          <p:val>
                                            <p:strVal val="#ppt_w"/>
                                          </p:val>
                                        </p:tav>
                                        <p:tav tm="100000">
                                          <p:val>
                                            <p:strVal val="#ppt_w"/>
                                          </p:val>
                                        </p:tav>
                                      </p:tavLst>
                                    </p:anim>
                                    <p:anim calcmode="lin" valueType="num">
                                      <p:cBhvr>
                                        <p:cTn id="78" dur="500" fill="hold"/>
                                        <p:tgtEl>
                                          <p:spTgt spid="70"/>
                                        </p:tgtEl>
                                        <p:attrNameLst>
                                          <p:attrName>ppt_h</p:attrName>
                                        </p:attrNameLst>
                                      </p:cBhvr>
                                      <p:tavLst>
                                        <p:tav tm="0">
                                          <p:val>
                                            <p:fltVal val="0"/>
                                          </p:val>
                                        </p:tav>
                                        <p:tav tm="100000">
                                          <p:val>
                                            <p:strVal val="#ppt_h"/>
                                          </p:val>
                                        </p:tav>
                                      </p:tavLst>
                                    </p:anim>
                                  </p:childTnLst>
                                </p:cTn>
                              </p:par>
                              <p:par>
                                <p:cTn id="79" presetID="10" presetClass="entr" presetSubtype="0" fill="hold" nodeType="withEffect">
                                  <p:stCondLst>
                                    <p:cond delay="0"/>
                                  </p:stCondLst>
                                  <p:childTnLst>
                                    <p:set>
                                      <p:cBhvr>
                                        <p:cTn id="80" dur="1" fill="hold">
                                          <p:stCondLst>
                                            <p:cond delay="0"/>
                                          </p:stCondLst>
                                        </p:cTn>
                                        <p:tgtEl>
                                          <p:spTgt spid="71"/>
                                        </p:tgtEl>
                                        <p:attrNameLst>
                                          <p:attrName>style.visibility</p:attrName>
                                        </p:attrNameLst>
                                      </p:cBhvr>
                                      <p:to>
                                        <p:strVal val="visible"/>
                                      </p:to>
                                    </p:set>
                                    <p:animEffect transition="in" filter="fade">
                                      <p:cBhvr>
                                        <p:cTn id="81" dur="500"/>
                                        <p:tgtEl>
                                          <p:spTgt spid="71"/>
                                        </p:tgtEl>
                                      </p:cBhvr>
                                    </p:animEffect>
                                  </p:childTnLst>
                                </p:cTn>
                              </p:par>
                            </p:childTnLst>
                          </p:cTn>
                        </p:par>
                        <p:par>
                          <p:cTn id="82" fill="hold">
                            <p:stCondLst>
                              <p:cond delay="4500"/>
                            </p:stCondLst>
                            <p:childTnLst>
                              <p:par>
                                <p:cTn id="83" presetID="1" presetClass="entr" presetSubtype="0" fill="hold" grpId="0" nodeType="afterEffect">
                                  <p:stCondLst>
                                    <p:cond delay="0"/>
                                  </p:stCondLst>
                                  <p:childTnLst>
                                    <p:set>
                                      <p:cBhvr>
                                        <p:cTn id="84" dur="1" fill="hold">
                                          <p:stCondLst>
                                            <p:cond delay="0"/>
                                          </p:stCondLst>
                                        </p:cTn>
                                        <p:tgtEl>
                                          <p:spTgt spid="61"/>
                                        </p:tgtEl>
                                        <p:attrNameLst>
                                          <p:attrName>style.visibility</p:attrName>
                                        </p:attrNameLst>
                                      </p:cBhvr>
                                      <p:to>
                                        <p:strVal val="visible"/>
                                      </p:to>
                                    </p:set>
                                  </p:childTnLst>
                                </p:cTn>
                              </p:par>
                            </p:childTnLst>
                          </p:cTn>
                        </p:par>
                        <p:par>
                          <p:cTn id="85" fill="hold">
                            <p:stCondLst>
                              <p:cond delay="4500"/>
                            </p:stCondLst>
                            <p:childTnLst>
                              <p:par>
                                <p:cTn id="86" presetID="10" presetClass="entr" presetSubtype="0" fill="hold" grpId="0" nodeType="afterEffect">
                                  <p:stCondLst>
                                    <p:cond delay="500"/>
                                  </p:stCondLst>
                                  <p:childTnLst>
                                    <p:set>
                                      <p:cBhvr>
                                        <p:cTn id="87" dur="1" fill="hold">
                                          <p:stCondLst>
                                            <p:cond delay="0"/>
                                          </p:stCondLst>
                                        </p:cTn>
                                        <p:tgtEl>
                                          <p:spTgt spid="55"/>
                                        </p:tgtEl>
                                        <p:attrNameLst>
                                          <p:attrName>style.visibility</p:attrName>
                                        </p:attrNameLst>
                                      </p:cBhvr>
                                      <p:to>
                                        <p:strVal val="visible"/>
                                      </p:to>
                                    </p:set>
                                    <p:animEffect transition="in" filter="fade">
                                      <p:cBhvr>
                                        <p:cTn id="88" dur="500"/>
                                        <p:tgtEl>
                                          <p:spTgt spid="55"/>
                                        </p:tgtEl>
                                      </p:cBhvr>
                                    </p:animEffect>
                                  </p:childTnLst>
                                </p:cTn>
                              </p:par>
                            </p:childTnLst>
                          </p:cTn>
                        </p:par>
                        <p:par>
                          <p:cTn id="89" fill="hold">
                            <p:stCondLst>
                              <p:cond delay="5500"/>
                            </p:stCondLst>
                            <p:childTnLst>
                              <p:par>
                                <p:cTn id="90" presetID="10" presetClass="entr" presetSubtype="0" fill="hold" grpId="0" nodeType="afterEffect">
                                  <p:stCondLst>
                                    <p:cond delay="0"/>
                                  </p:stCondLst>
                                  <p:childTnLst>
                                    <p:set>
                                      <p:cBhvr>
                                        <p:cTn id="91" dur="1" fill="hold">
                                          <p:stCondLst>
                                            <p:cond delay="0"/>
                                          </p:stCondLst>
                                        </p:cTn>
                                        <p:tgtEl>
                                          <p:spTgt spid="60"/>
                                        </p:tgtEl>
                                        <p:attrNameLst>
                                          <p:attrName>style.visibility</p:attrName>
                                        </p:attrNameLst>
                                      </p:cBhvr>
                                      <p:to>
                                        <p:strVal val="visible"/>
                                      </p:to>
                                    </p:set>
                                    <p:animEffect transition="in" filter="fade">
                                      <p:cBhvr>
                                        <p:cTn id="9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P spid="56" grpId="0" animBg="1"/>
      <p:bldP spid="57" grpId="0" animBg="1"/>
      <p:bldP spid="59" grpId="0" animBg="1"/>
      <p:bldP spid="60" grpId="0" animBg="1"/>
      <p:bldP spid="61" grpId="0" animBg="1"/>
      <p:bldP spid="62" grpId="0"/>
      <p:bldP spid="63" grpId="0"/>
      <p:bldP spid="7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Marble diagram: map</a:t>
            </a:r>
            <a:endParaRPr lang="en-US" dirty="0"/>
          </a:p>
        </p:txBody>
      </p:sp>
      <p:cxnSp>
        <p:nvCxnSpPr>
          <p:cNvPr id="52" name="Straight Arrow Connector 51"/>
          <p:cNvCxnSpPr/>
          <p:nvPr/>
        </p:nvCxnSpPr>
        <p:spPr>
          <a:xfrm>
            <a:off x="1764426" y="2458982"/>
            <a:ext cx="5967869" cy="0"/>
          </a:xfrm>
          <a:prstGeom prst="straightConnector1">
            <a:avLst/>
          </a:prstGeom>
          <a:noFill/>
          <a:ln w="63500" cap="flat" cmpd="sng" algn="ctr">
            <a:solidFill>
              <a:schemeClr val="tx1">
                <a:lumMod val="85000"/>
                <a:lumOff val="15000"/>
              </a:schemeClr>
            </a:solidFill>
            <a:prstDash val="solid"/>
            <a:miter lim="800000"/>
            <a:tailEnd type="none"/>
          </a:ln>
          <a:effectLst/>
        </p:spPr>
      </p:cxnSp>
      <p:sp>
        <p:nvSpPr>
          <p:cNvPr id="53" name="Oval 52"/>
          <p:cNvSpPr/>
          <p:nvPr/>
        </p:nvSpPr>
        <p:spPr bwMode="auto">
          <a:xfrm>
            <a:off x="2415128" y="2233299"/>
            <a:ext cx="400154" cy="420589"/>
          </a:xfrm>
          <a:prstGeom prst="ellipse">
            <a:avLst/>
          </a:prstGeom>
          <a:solidFill>
            <a:schemeClr val="accent1"/>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Calibri"/>
            </a:endParaRPr>
          </a:p>
        </p:txBody>
      </p:sp>
      <p:sp>
        <p:nvSpPr>
          <p:cNvPr id="54" name="Oval 53"/>
          <p:cNvSpPr/>
          <p:nvPr/>
        </p:nvSpPr>
        <p:spPr bwMode="auto">
          <a:xfrm>
            <a:off x="4526866" y="2233773"/>
            <a:ext cx="400154" cy="420589"/>
          </a:xfrm>
          <a:prstGeom prst="ellipse">
            <a:avLst/>
          </a:prstGeom>
          <a:solidFill>
            <a:schemeClr val="accent4">
              <a:lumMod val="50000"/>
            </a:schemeClr>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Calibri"/>
            </a:endParaRPr>
          </a:p>
        </p:txBody>
      </p:sp>
      <p:sp>
        <p:nvSpPr>
          <p:cNvPr id="55" name="Rectangle 54"/>
          <p:cNvSpPr/>
          <p:nvPr/>
        </p:nvSpPr>
        <p:spPr bwMode="auto">
          <a:xfrm>
            <a:off x="7705861" y="2192282"/>
            <a:ext cx="114330" cy="533400"/>
          </a:xfrm>
          <a:prstGeom prst="rect">
            <a:avLst/>
          </a:prstGeom>
          <a:solidFill>
            <a:schemeClr val="accent4"/>
          </a:solidFill>
          <a:ln w="6350" cap="flat" cmpd="sng" algn="ctr">
            <a:noFill/>
            <a:prstDash val="solid"/>
            <a:miter lim="800000"/>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a:endParaRPr>
          </a:p>
        </p:txBody>
      </p:sp>
      <p:sp>
        <p:nvSpPr>
          <p:cNvPr id="56" name="Oval 55"/>
          <p:cNvSpPr/>
          <p:nvPr/>
        </p:nvSpPr>
        <p:spPr bwMode="auto">
          <a:xfrm>
            <a:off x="5582735" y="2217729"/>
            <a:ext cx="400154" cy="420589"/>
          </a:xfrm>
          <a:prstGeom prst="ellipse">
            <a:avLst/>
          </a:prstGeom>
          <a:solidFill>
            <a:schemeClr val="accent2">
              <a:lumMod val="75000"/>
            </a:schemeClr>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Calibri"/>
            </a:endParaRPr>
          </a:p>
        </p:txBody>
      </p:sp>
      <p:sp>
        <p:nvSpPr>
          <p:cNvPr id="57" name="Oval 56"/>
          <p:cNvSpPr/>
          <p:nvPr/>
        </p:nvSpPr>
        <p:spPr bwMode="auto">
          <a:xfrm>
            <a:off x="6638602" y="2229855"/>
            <a:ext cx="400154" cy="420589"/>
          </a:xfrm>
          <a:prstGeom prst="ellipse">
            <a:avLst/>
          </a:prstGeom>
          <a:solidFill>
            <a:schemeClr val="accent6"/>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Calibri"/>
            </a:endParaRPr>
          </a:p>
        </p:txBody>
      </p:sp>
      <p:cxnSp>
        <p:nvCxnSpPr>
          <p:cNvPr id="58" name="Straight Arrow Connector 57"/>
          <p:cNvCxnSpPr/>
          <p:nvPr/>
        </p:nvCxnSpPr>
        <p:spPr>
          <a:xfrm>
            <a:off x="1764427" y="5430839"/>
            <a:ext cx="5967869" cy="1"/>
          </a:xfrm>
          <a:prstGeom prst="straightConnector1">
            <a:avLst/>
          </a:prstGeom>
          <a:noFill/>
          <a:ln w="63500" cap="flat" cmpd="sng" algn="ctr">
            <a:solidFill>
              <a:schemeClr val="tx1">
                <a:lumMod val="85000"/>
                <a:lumOff val="15000"/>
              </a:schemeClr>
            </a:solidFill>
            <a:prstDash val="solid"/>
            <a:miter lim="800000"/>
            <a:tailEnd type="none"/>
          </a:ln>
          <a:effectLst/>
        </p:spPr>
      </p:cxnSp>
      <p:sp>
        <p:nvSpPr>
          <p:cNvPr id="60" name="Rectangle 59"/>
          <p:cNvSpPr/>
          <p:nvPr/>
        </p:nvSpPr>
        <p:spPr bwMode="auto">
          <a:xfrm>
            <a:off x="7705861" y="5148750"/>
            <a:ext cx="114330" cy="533400"/>
          </a:xfrm>
          <a:prstGeom prst="rect">
            <a:avLst/>
          </a:prstGeom>
          <a:solidFill>
            <a:schemeClr val="accent4"/>
          </a:solidFill>
          <a:ln w="6350" cap="flat" cmpd="sng" algn="ctr">
            <a:noFill/>
            <a:prstDash val="solid"/>
            <a:miter lim="800000"/>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a:endParaRPr>
          </a:p>
        </p:txBody>
      </p:sp>
      <p:sp>
        <p:nvSpPr>
          <p:cNvPr id="62" name="TextBox 61"/>
          <p:cNvSpPr txBox="1"/>
          <p:nvPr/>
        </p:nvSpPr>
        <p:spPr>
          <a:xfrm>
            <a:off x="967293" y="2305095"/>
            <a:ext cx="633187" cy="276999"/>
          </a:xfrm>
          <a:prstGeom prst="rect">
            <a:avLst/>
          </a:prstGeom>
          <a:noFill/>
        </p:spPr>
        <p:txBody>
          <a:bodyPr wrap="none" lIns="0" tIns="0" rIns="0" bIns="0" rtlCol="0">
            <a:spAutoFit/>
          </a:bodyPr>
          <a:lstStyle/>
          <a:p>
            <a:r>
              <a:rPr lang="en-US" dirty="0" smtClean="0">
                <a:gradFill>
                  <a:gsLst>
                    <a:gs pos="0">
                      <a:prstClr val="black"/>
                    </a:gs>
                    <a:gs pos="86000">
                      <a:prstClr val="black"/>
                    </a:gs>
                  </a:gsLst>
                  <a:lin ang="5400000" scaled="0"/>
                </a:gradFill>
                <a:latin typeface="Consolas" pitchFamily="49" charset="0"/>
                <a:cs typeface="Consolas" pitchFamily="49" charset="0"/>
              </a:rPr>
              <a:t>input</a:t>
            </a:r>
            <a:endParaRPr lang="en-US" dirty="0">
              <a:gradFill>
                <a:gsLst>
                  <a:gs pos="0">
                    <a:prstClr val="black"/>
                  </a:gs>
                  <a:gs pos="86000">
                    <a:prstClr val="black"/>
                  </a:gs>
                </a:gsLst>
                <a:lin ang="5400000" scaled="0"/>
              </a:gradFill>
              <a:latin typeface="Consolas" pitchFamily="49" charset="0"/>
              <a:cs typeface="Consolas" pitchFamily="49" charset="0"/>
            </a:endParaRPr>
          </a:p>
        </p:txBody>
      </p:sp>
      <p:sp>
        <p:nvSpPr>
          <p:cNvPr id="63" name="TextBox 62"/>
          <p:cNvSpPr txBox="1"/>
          <p:nvPr/>
        </p:nvSpPr>
        <p:spPr>
          <a:xfrm>
            <a:off x="659973" y="5276951"/>
            <a:ext cx="886461" cy="276999"/>
          </a:xfrm>
          <a:prstGeom prst="rect">
            <a:avLst/>
          </a:prstGeom>
          <a:noFill/>
        </p:spPr>
        <p:txBody>
          <a:bodyPr wrap="none" lIns="0" tIns="0" rIns="0" bIns="0" rtlCol="0">
            <a:spAutoFit/>
          </a:bodyPr>
          <a:lstStyle/>
          <a:p>
            <a:r>
              <a:rPr lang="en-US" dirty="0">
                <a:gradFill>
                  <a:gsLst>
                    <a:gs pos="0">
                      <a:prstClr val="black"/>
                    </a:gs>
                    <a:gs pos="86000">
                      <a:prstClr val="black"/>
                    </a:gs>
                  </a:gsLst>
                  <a:lin ang="5400000" scaled="0"/>
                </a:gradFill>
                <a:latin typeface="Consolas" pitchFamily="49" charset="0"/>
                <a:cs typeface="Consolas" pitchFamily="49" charset="0"/>
              </a:rPr>
              <a:t>results</a:t>
            </a:r>
          </a:p>
        </p:txBody>
      </p:sp>
      <p:cxnSp>
        <p:nvCxnSpPr>
          <p:cNvPr id="64" name="Straight Arrow Connector 63"/>
          <p:cNvCxnSpPr/>
          <p:nvPr/>
        </p:nvCxnSpPr>
        <p:spPr>
          <a:xfrm flipH="1">
            <a:off x="2604447" y="2696513"/>
            <a:ext cx="2520" cy="804188"/>
          </a:xfrm>
          <a:prstGeom prst="straightConnector1">
            <a:avLst/>
          </a:prstGeom>
          <a:noFill/>
          <a:ln w="50800" cap="flat" cmpd="sng" algn="ctr">
            <a:solidFill>
              <a:schemeClr val="tx1">
                <a:lumMod val="75000"/>
                <a:lumOff val="25000"/>
              </a:schemeClr>
            </a:solidFill>
            <a:prstDash val="sysDash"/>
            <a:miter lim="800000"/>
            <a:tailEnd type="arrow" w="med" len="med"/>
          </a:ln>
          <a:effectLst/>
        </p:spPr>
      </p:cxnSp>
      <p:cxnSp>
        <p:nvCxnSpPr>
          <p:cNvPr id="66" name="Straight Arrow Connector 65"/>
          <p:cNvCxnSpPr/>
          <p:nvPr/>
        </p:nvCxnSpPr>
        <p:spPr>
          <a:xfrm>
            <a:off x="4712087" y="2696514"/>
            <a:ext cx="0" cy="804187"/>
          </a:xfrm>
          <a:prstGeom prst="straightConnector1">
            <a:avLst/>
          </a:prstGeom>
          <a:noFill/>
          <a:ln w="50800" cap="flat" cmpd="sng" algn="ctr">
            <a:solidFill>
              <a:schemeClr val="tx1">
                <a:lumMod val="75000"/>
                <a:lumOff val="25000"/>
              </a:schemeClr>
            </a:solidFill>
            <a:prstDash val="sysDash"/>
            <a:miter lim="800000"/>
            <a:tailEnd type="arrow" w="med" len="med"/>
          </a:ln>
          <a:effectLst/>
        </p:spPr>
      </p:cxnSp>
      <p:sp>
        <p:nvSpPr>
          <p:cNvPr id="72" name="TextBox 71"/>
          <p:cNvSpPr txBox="1"/>
          <p:nvPr/>
        </p:nvSpPr>
        <p:spPr>
          <a:xfrm>
            <a:off x="8157322" y="3604361"/>
            <a:ext cx="3678680" cy="923330"/>
          </a:xfrm>
          <a:prstGeom prst="rect">
            <a:avLst/>
          </a:prstGeom>
          <a:noFill/>
        </p:spPr>
        <p:txBody>
          <a:bodyPr wrap="square" lIns="0" tIns="0" rIns="0" bIns="0" rtlCol="0">
            <a:spAutoFit/>
          </a:bodyPr>
          <a:lstStyle/>
          <a:p>
            <a:r>
              <a:rPr lang="en-US" sz="2000" dirty="0" smtClean="0">
                <a:gradFill>
                  <a:gsLst>
                    <a:gs pos="0">
                      <a:prstClr val="black"/>
                    </a:gs>
                    <a:gs pos="86000">
                      <a:prstClr val="black"/>
                    </a:gs>
                  </a:gsLst>
                  <a:lin ang="5400000" scaled="0"/>
                </a:gradFill>
                <a:latin typeface="Consolas" pitchFamily="49" charset="0"/>
                <a:cs typeface="Consolas" pitchFamily="49" charset="0"/>
              </a:rPr>
              <a:t>.map(</a:t>
            </a:r>
            <a:r>
              <a:rPr lang="en-US" sz="2000" dirty="0" smtClean="0">
                <a:solidFill>
                  <a:srgbClr val="5B9BD5"/>
                </a:solidFill>
                <a:latin typeface="Consolas" pitchFamily="49" charset="0"/>
                <a:cs typeface="Consolas" pitchFamily="49" charset="0"/>
              </a:rPr>
              <a:t>function</a:t>
            </a:r>
            <a:r>
              <a:rPr lang="en-US" sz="2000" dirty="0" smtClean="0">
                <a:gradFill>
                  <a:gsLst>
                    <a:gs pos="0">
                      <a:prstClr val="black"/>
                    </a:gs>
                    <a:gs pos="86000">
                      <a:prstClr val="black"/>
                    </a:gs>
                  </a:gsLst>
                  <a:lin ang="5400000" scaled="0"/>
                </a:gradFill>
                <a:latin typeface="Consolas" pitchFamily="49" charset="0"/>
                <a:cs typeface="Consolas" pitchFamily="49" charset="0"/>
              </a:rPr>
              <a:t> (item) </a:t>
            </a:r>
            <a:r>
              <a:rPr lang="en-US" sz="2000" dirty="0">
                <a:gradFill>
                  <a:gsLst>
                    <a:gs pos="0">
                      <a:prstClr val="black"/>
                    </a:gs>
                    <a:gs pos="86000">
                      <a:prstClr val="black"/>
                    </a:gs>
                  </a:gsLst>
                  <a:lin ang="5400000" scaled="0"/>
                </a:gradFill>
                <a:latin typeface="Consolas" pitchFamily="49" charset="0"/>
                <a:cs typeface="Consolas" pitchFamily="49" charset="0"/>
              </a:rPr>
              <a:t>{</a:t>
            </a:r>
          </a:p>
          <a:p>
            <a:r>
              <a:rPr lang="en-US" sz="2000" dirty="0">
                <a:gradFill>
                  <a:gsLst>
                    <a:gs pos="0">
                      <a:prstClr val="black"/>
                    </a:gs>
                    <a:gs pos="86000">
                      <a:prstClr val="black"/>
                    </a:gs>
                  </a:gsLst>
                  <a:lin ang="5400000" scaled="0"/>
                </a:gradFill>
                <a:latin typeface="Consolas" pitchFamily="49" charset="0"/>
                <a:cs typeface="Consolas" pitchFamily="49" charset="0"/>
              </a:rPr>
              <a:t>  </a:t>
            </a:r>
            <a:r>
              <a:rPr lang="en-US" sz="2000" dirty="0">
                <a:solidFill>
                  <a:srgbClr val="5B9BD5"/>
                </a:solidFill>
                <a:latin typeface="Consolas" pitchFamily="49" charset="0"/>
                <a:cs typeface="Consolas" pitchFamily="49" charset="0"/>
              </a:rPr>
              <a:t>return</a:t>
            </a:r>
            <a:r>
              <a:rPr lang="en-US" sz="2000" dirty="0">
                <a:gradFill>
                  <a:gsLst>
                    <a:gs pos="0">
                      <a:prstClr val="black"/>
                    </a:gs>
                    <a:gs pos="86000">
                      <a:prstClr val="black"/>
                    </a:gs>
                  </a:gsLst>
                  <a:lin ang="5400000" scaled="0"/>
                </a:gradFill>
                <a:latin typeface="Consolas" pitchFamily="49" charset="0"/>
                <a:cs typeface="Consolas" pitchFamily="49" charset="0"/>
              </a:rPr>
              <a:t> </a:t>
            </a:r>
            <a:r>
              <a:rPr lang="en-US" sz="2000" dirty="0" smtClean="0">
                <a:gradFill>
                  <a:gsLst>
                    <a:gs pos="0">
                      <a:prstClr val="black"/>
                    </a:gs>
                    <a:gs pos="86000">
                      <a:prstClr val="black"/>
                    </a:gs>
                  </a:gsLst>
                  <a:lin ang="5400000" scaled="0"/>
                </a:gradFill>
                <a:latin typeface="Consolas" pitchFamily="49" charset="0"/>
                <a:cs typeface="Consolas" pitchFamily="49" charset="0"/>
              </a:rPr>
              <a:t>transform(item);</a:t>
            </a:r>
            <a:endParaRPr lang="en-US" sz="2000" dirty="0">
              <a:gradFill>
                <a:gsLst>
                  <a:gs pos="0">
                    <a:prstClr val="black"/>
                  </a:gs>
                  <a:gs pos="86000">
                    <a:prstClr val="black"/>
                  </a:gs>
                </a:gsLst>
                <a:lin ang="5400000" scaled="0"/>
              </a:gradFill>
              <a:latin typeface="Consolas" pitchFamily="49" charset="0"/>
              <a:cs typeface="Consolas" pitchFamily="49" charset="0"/>
            </a:endParaRPr>
          </a:p>
          <a:p>
            <a:r>
              <a:rPr lang="en-US" sz="2000" dirty="0">
                <a:gradFill>
                  <a:gsLst>
                    <a:gs pos="0">
                      <a:prstClr val="black"/>
                    </a:gs>
                    <a:gs pos="86000">
                      <a:prstClr val="black"/>
                    </a:gs>
                  </a:gsLst>
                  <a:lin ang="5400000" scaled="0"/>
                </a:gradFill>
                <a:latin typeface="Consolas" pitchFamily="49" charset="0"/>
                <a:cs typeface="Consolas" pitchFamily="49" charset="0"/>
              </a:rPr>
              <a:t>})</a:t>
            </a:r>
          </a:p>
        </p:txBody>
      </p:sp>
      <p:sp>
        <p:nvSpPr>
          <p:cNvPr id="24" name="Oval 23"/>
          <p:cNvSpPr/>
          <p:nvPr/>
        </p:nvSpPr>
        <p:spPr bwMode="auto">
          <a:xfrm>
            <a:off x="3470997" y="2229856"/>
            <a:ext cx="400154" cy="420589"/>
          </a:xfrm>
          <a:prstGeom prst="ellipse">
            <a:avLst/>
          </a:prstGeom>
          <a:solidFill>
            <a:schemeClr val="accent3">
              <a:lumMod val="75000"/>
            </a:schemeClr>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Calibri"/>
            </a:endParaRPr>
          </a:p>
        </p:txBody>
      </p:sp>
      <p:grpSp>
        <p:nvGrpSpPr>
          <p:cNvPr id="3" name="Group 2"/>
          <p:cNvGrpSpPr/>
          <p:nvPr/>
        </p:nvGrpSpPr>
        <p:grpSpPr>
          <a:xfrm>
            <a:off x="1764426" y="3604361"/>
            <a:ext cx="5941435" cy="488159"/>
            <a:chOff x="1764426" y="3604361"/>
            <a:chExt cx="5941435" cy="488159"/>
          </a:xfrm>
        </p:grpSpPr>
        <p:sp>
          <p:nvSpPr>
            <p:cNvPr id="10" name="Rectangle 9"/>
            <p:cNvSpPr/>
            <p:nvPr/>
          </p:nvSpPr>
          <p:spPr>
            <a:xfrm>
              <a:off x="1764426" y="3604361"/>
              <a:ext cx="5941435" cy="488159"/>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3844922" y="3645080"/>
              <a:ext cx="1830950" cy="369332"/>
              <a:chOff x="2721685" y="4077148"/>
              <a:chExt cx="1830950" cy="369332"/>
            </a:xfrm>
          </p:grpSpPr>
          <p:sp>
            <p:nvSpPr>
              <p:cNvPr id="5" name="TextBox 4"/>
              <p:cNvSpPr txBox="1"/>
              <p:nvPr/>
            </p:nvSpPr>
            <p:spPr>
              <a:xfrm>
                <a:off x="2721685" y="4077148"/>
                <a:ext cx="1830950" cy="369332"/>
              </a:xfrm>
              <a:prstGeom prst="rect">
                <a:avLst/>
              </a:prstGeom>
              <a:noFill/>
            </p:spPr>
            <p:txBody>
              <a:bodyPr wrap="none" rtlCol="0">
                <a:spAutoFit/>
              </a:bodyPr>
              <a:lstStyle/>
              <a:p>
                <a:r>
                  <a:rPr lang="en-US" dirty="0" smtClean="0">
                    <a:latin typeface="Consolas" panose="020B0609020204030204" pitchFamily="49" charset="0"/>
                    <a:cs typeface="Consolas" panose="020B0609020204030204" pitchFamily="49" charset="0"/>
                  </a:rPr>
                  <a:t>map(   =&gt;   )</a:t>
                </a:r>
                <a:endParaRPr lang="en-US" dirty="0">
                  <a:latin typeface="Consolas" panose="020B0609020204030204" pitchFamily="49" charset="0"/>
                  <a:cs typeface="Consolas" panose="020B0609020204030204" pitchFamily="49" charset="0"/>
                </a:endParaRPr>
              </a:p>
            </p:txBody>
          </p:sp>
          <p:sp>
            <p:nvSpPr>
              <p:cNvPr id="29" name="Oval 28"/>
              <p:cNvSpPr/>
              <p:nvPr/>
            </p:nvSpPr>
            <p:spPr bwMode="auto">
              <a:xfrm>
                <a:off x="3352007" y="4129538"/>
                <a:ext cx="251698" cy="264552"/>
              </a:xfrm>
              <a:prstGeom prst="ellipse">
                <a:avLst/>
              </a:prstGeom>
              <a:solidFill>
                <a:schemeClr val="bg1"/>
              </a:solidFill>
              <a:ln w="25400" cap="flat" cmpd="sng" algn="ctr">
                <a:solidFill>
                  <a:schemeClr val="tx1">
                    <a:lumMod val="85000"/>
                    <a:lumOff val="15000"/>
                  </a:schemeClr>
                </a:solidFill>
                <a:prstDash val="solid"/>
                <a:miter lim="800000"/>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a:endParaRPr>
              </a:p>
            </p:txBody>
          </p:sp>
          <p:sp>
            <p:nvSpPr>
              <p:cNvPr id="6" name="Isosceles Triangle 5"/>
              <p:cNvSpPr/>
              <p:nvPr/>
            </p:nvSpPr>
            <p:spPr>
              <a:xfrm>
                <a:off x="3977466" y="4115366"/>
                <a:ext cx="306880" cy="264552"/>
              </a:xfrm>
              <a:prstGeom prst="triangle">
                <a:avLst/>
              </a:prstGeom>
              <a:solidFill>
                <a:schemeClr val="bg1"/>
              </a:solidFill>
              <a:ln w="25400" cap="flat" cmpd="sng" algn="ctr">
                <a:solidFill>
                  <a:schemeClr val="tx1">
                    <a:lumMod val="85000"/>
                    <a:lumOff val="15000"/>
                  </a:schemeClr>
                </a:solidFill>
                <a:prstDash val="solid"/>
                <a:miter lim="800000"/>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a:gradFill>
                    <a:gsLst>
                      <a:gs pos="0">
                        <a:srgbClr val="FFFFFF"/>
                      </a:gs>
                      <a:gs pos="100000">
                        <a:srgbClr val="FFFFFF"/>
                      </a:gs>
                    </a:gsLst>
                    <a:lin ang="5400000" scaled="0"/>
                  </a:gradFill>
                  <a:latin typeface="Calibri"/>
                </a:endParaRPr>
              </a:p>
            </p:txBody>
          </p:sp>
        </p:grpSp>
      </p:grpSp>
      <p:cxnSp>
        <p:nvCxnSpPr>
          <p:cNvPr id="35" name="Straight Arrow Connector 34"/>
          <p:cNvCxnSpPr/>
          <p:nvPr/>
        </p:nvCxnSpPr>
        <p:spPr>
          <a:xfrm flipH="1">
            <a:off x="3658267" y="2696513"/>
            <a:ext cx="2520" cy="804188"/>
          </a:xfrm>
          <a:prstGeom prst="straightConnector1">
            <a:avLst/>
          </a:prstGeom>
          <a:noFill/>
          <a:ln w="50800" cap="flat" cmpd="sng" algn="ctr">
            <a:solidFill>
              <a:schemeClr val="tx1">
                <a:lumMod val="75000"/>
                <a:lumOff val="25000"/>
              </a:schemeClr>
            </a:solidFill>
            <a:prstDash val="sysDash"/>
            <a:miter lim="800000"/>
            <a:tailEnd type="arrow" w="med" len="med"/>
          </a:ln>
          <a:effectLst/>
        </p:spPr>
      </p:cxnSp>
      <p:cxnSp>
        <p:nvCxnSpPr>
          <p:cNvPr id="36" name="Straight Arrow Connector 35"/>
          <p:cNvCxnSpPr/>
          <p:nvPr/>
        </p:nvCxnSpPr>
        <p:spPr>
          <a:xfrm>
            <a:off x="5763387" y="2696513"/>
            <a:ext cx="0" cy="804187"/>
          </a:xfrm>
          <a:prstGeom prst="straightConnector1">
            <a:avLst/>
          </a:prstGeom>
          <a:noFill/>
          <a:ln w="50800" cap="flat" cmpd="sng" algn="ctr">
            <a:solidFill>
              <a:schemeClr val="tx1">
                <a:lumMod val="75000"/>
                <a:lumOff val="25000"/>
              </a:schemeClr>
            </a:solidFill>
            <a:prstDash val="sysDash"/>
            <a:miter lim="800000"/>
            <a:tailEnd type="arrow" w="med" len="med"/>
          </a:ln>
          <a:effectLst/>
        </p:spPr>
      </p:cxnSp>
      <p:cxnSp>
        <p:nvCxnSpPr>
          <p:cNvPr id="37" name="Straight Arrow Connector 36"/>
          <p:cNvCxnSpPr/>
          <p:nvPr/>
        </p:nvCxnSpPr>
        <p:spPr>
          <a:xfrm>
            <a:off x="6814688" y="2725682"/>
            <a:ext cx="0" cy="804187"/>
          </a:xfrm>
          <a:prstGeom prst="straightConnector1">
            <a:avLst/>
          </a:prstGeom>
          <a:noFill/>
          <a:ln w="50800" cap="flat" cmpd="sng" algn="ctr">
            <a:solidFill>
              <a:schemeClr val="tx1">
                <a:lumMod val="75000"/>
                <a:lumOff val="25000"/>
              </a:schemeClr>
            </a:solidFill>
            <a:prstDash val="sysDash"/>
            <a:miter lim="800000"/>
            <a:tailEnd type="arrow" w="med" len="med"/>
          </a:ln>
          <a:effectLst/>
        </p:spPr>
      </p:cxnSp>
      <p:sp>
        <p:nvSpPr>
          <p:cNvPr id="40" name="Isosceles Triangle 39"/>
          <p:cNvSpPr/>
          <p:nvPr/>
        </p:nvSpPr>
        <p:spPr>
          <a:xfrm>
            <a:off x="2371012" y="5174108"/>
            <a:ext cx="469058" cy="404361"/>
          </a:xfrm>
          <a:prstGeom prst="triangle">
            <a:avLst/>
          </a:prstGeom>
          <a:solidFill>
            <a:schemeClr val="accent1"/>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a:gradFill>
                <a:gsLst>
                  <a:gs pos="0">
                    <a:srgbClr val="FFFFFF"/>
                  </a:gs>
                  <a:gs pos="100000">
                    <a:srgbClr val="FFFFFF"/>
                  </a:gs>
                </a:gsLst>
                <a:lin ang="5400000" scaled="0"/>
              </a:gradFill>
              <a:latin typeface="Calibri"/>
            </a:endParaRPr>
          </a:p>
        </p:txBody>
      </p:sp>
      <p:sp>
        <p:nvSpPr>
          <p:cNvPr id="41" name="Isosceles Triangle 40"/>
          <p:cNvSpPr/>
          <p:nvPr/>
        </p:nvSpPr>
        <p:spPr>
          <a:xfrm>
            <a:off x="3423299" y="5174108"/>
            <a:ext cx="469058" cy="404361"/>
          </a:xfrm>
          <a:prstGeom prst="triangle">
            <a:avLst/>
          </a:prstGeom>
          <a:solidFill>
            <a:schemeClr val="accent3">
              <a:lumMod val="75000"/>
            </a:schemeClr>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a:gradFill>
                <a:gsLst>
                  <a:gs pos="0">
                    <a:srgbClr val="FFFFFF"/>
                  </a:gs>
                  <a:gs pos="100000">
                    <a:srgbClr val="FFFFFF"/>
                  </a:gs>
                </a:gsLst>
                <a:lin ang="5400000" scaled="0"/>
              </a:gradFill>
              <a:latin typeface="Calibri"/>
            </a:endParaRPr>
          </a:p>
        </p:txBody>
      </p:sp>
      <p:sp>
        <p:nvSpPr>
          <p:cNvPr id="42" name="Isosceles Triangle 41"/>
          <p:cNvSpPr/>
          <p:nvPr/>
        </p:nvSpPr>
        <p:spPr>
          <a:xfrm>
            <a:off x="4475586" y="5174108"/>
            <a:ext cx="469058" cy="404361"/>
          </a:xfrm>
          <a:prstGeom prst="triangle">
            <a:avLst/>
          </a:prstGeom>
          <a:solidFill>
            <a:schemeClr val="accent4">
              <a:lumMod val="50000"/>
            </a:schemeClr>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a:gradFill>
                <a:gsLst>
                  <a:gs pos="0">
                    <a:srgbClr val="FFFFFF"/>
                  </a:gs>
                  <a:gs pos="100000">
                    <a:srgbClr val="FFFFFF"/>
                  </a:gs>
                </a:gsLst>
                <a:lin ang="5400000" scaled="0"/>
              </a:gradFill>
              <a:latin typeface="Calibri"/>
            </a:endParaRPr>
          </a:p>
        </p:txBody>
      </p:sp>
      <p:sp>
        <p:nvSpPr>
          <p:cNvPr id="43" name="Isosceles Triangle 42"/>
          <p:cNvSpPr/>
          <p:nvPr/>
        </p:nvSpPr>
        <p:spPr>
          <a:xfrm>
            <a:off x="5527873" y="5174108"/>
            <a:ext cx="469058" cy="404361"/>
          </a:xfrm>
          <a:prstGeom prst="triangle">
            <a:avLst/>
          </a:prstGeom>
          <a:solidFill>
            <a:schemeClr val="accent2">
              <a:lumMod val="75000"/>
            </a:schemeClr>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a:gradFill>
                <a:gsLst>
                  <a:gs pos="0">
                    <a:srgbClr val="FFFFFF"/>
                  </a:gs>
                  <a:gs pos="100000">
                    <a:srgbClr val="FFFFFF"/>
                  </a:gs>
                </a:gsLst>
                <a:lin ang="5400000" scaled="0"/>
              </a:gradFill>
              <a:latin typeface="Calibri"/>
            </a:endParaRPr>
          </a:p>
        </p:txBody>
      </p:sp>
      <p:sp>
        <p:nvSpPr>
          <p:cNvPr id="44" name="Isosceles Triangle 43"/>
          <p:cNvSpPr/>
          <p:nvPr/>
        </p:nvSpPr>
        <p:spPr>
          <a:xfrm>
            <a:off x="6580159" y="5179358"/>
            <a:ext cx="469058" cy="404361"/>
          </a:xfrm>
          <a:prstGeom prst="triangle">
            <a:avLst/>
          </a:prstGeom>
          <a:solidFill>
            <a:schemeClr val="accent6"/>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a:gradFill>
                <a:gsLst>
                  <a:gs pos="0">
                    <a:srgbClr val="FFFFFF"/>
                  </a:gs>
                  <a:gs pos="100000">
                    <a:srgbClr val="FFFFFF"/>
                  </a:gs>
                </a:gsLst>
                <a:lin ang="5400000" scaled="0"/>
              </a:gradFill>
              <a:latin typeface="Calibri"/>
            </a:endParaRPr>
          </a:p>
        </p:txBody>
      </p:sp>
      <p:cxnSp>
        <p:nvCxnSpPr>
          <p:cNvPr id="39" name="Straight Arrow Connector 38"/>
          <p:cNvCxnSpPr/>
          <p:nvPr/>
        </p:nvCxnSpPr>
        <p:spPr>
          <a:xfrm>
            <a:off x="2604447" y="4194989"/>
            <a:ext cx="0" cy="907572"/>
          </a:xfrm>
          <a:prstGeom prst="straightConnector1">
            <a:avLst/>
          </a:prstGeom>
          <a:noFill/>
          <a:ln w="50800" cap="flat" cmpd="sng" algn="ctr">
            <a:solidFill>
              <a:schemeClr val="tx1">
                <a:lumMod val="75000"/>
                <a:lumOff val="25000"/>
              </a:schemeClr>
            </a:solidFill>
            <a:prstDash val="sysDash"/>
            <a:miter lim="800000"/>
            <a:tailEnd type="arrow" w="med" len="med"/>
          </a:ln>
          <a:effectLst/>
        </p:spPr>
      </p:cxnSp>
      <p:cxnSp>
        <p:nvCxnSpPr>
          <p:cNvPr id="46" name="Straight Arrow Connector 45"/>
          <p:cNvCxnSpPr/>
          <p:nvPr/>
        </p:nvCxnSpPr>
        <p:spPr>
          <a:xfrm>
            <a:off x="3657007" y="4194989"/>
            <a:ext cx="0" cy="907572"/>
          </a:xfrm>
          <a:prstGeom prst="straightConnector1">
            <a:avLst/>
          </a:prstGeom>
          <a:noFill/>
          <a:ln w="50800" cap="flat" cmpd="sng" algn="ctr">
            <a:solidFill>
              <a:schemeClr val="tx1">
                <a:lumMod val="75000"/>
                <a:lumOff val="25000"/>
              </a:schemeClr>
            </a:solidFill>
            <a:prstDash val="sysDash"/>
            <a:miter lim="800000"/>
            <a:tailEnd type="arrow" w="med" len="med"/>
          </a:ln>
          <a:effectLst/>
        </p:spPr>
      </p:cxnSp>
      <p:cxnSp>
        <p:nvCxnSpPr>
          <p:cNvPr id="47" name="Straight Arrow Connector 46"/>
          <p:cNvCxnSpPr/>
          <p:nvPr/>
        </p:nvCxnSpPr>
        <p:spPr>
          <a:xfrm>
            <a:off x="4709567" y="4194989"/>
            <a:ext cx="0" cy="907572"/>
          </a:xfrm>
          <a:prstGeom prst="straightConnector1">
            <a:avLst/>
          </a:prstGeom>
          <a:noFill/>
          <a:ln w="50800" cap="flat" cmpd="sng" algn="ctr">
            <a:solidFill>
              <a:schemeClr val="tx1">
                <a:lumMod val="75000"/>
                <a:lumOff val="25000"/>
              </a:schemeClr>
            </a:solidFill>
            <a:prstDash val="sysDash"/>
            <a:miter lim="800000"/>
            <a:tailEnd type="arrow" w="med" len="med"/>
          </a:ln>
          <a:effectLst/>
        </p:spPr>
      </p:cxnSp>
      <p:cxnSp>
        <p:nvCxnSpPr>
          <p:cNvPr id="48" name="Straight Arrow Connector 47"/>
          <p:cNvCxnSpPr/>
          <p:nvPr/>
        </p:nvCxnSpPr>
        <p:spPr>
          <a:xfrm>
            <a:off x="5762127" y="4194989"/>
            <a:ext cx="0" cy="907572"/>
          </a:xfrm>
          <a:prstGeom prst="straightConnector1">
            <a:avLst/>
          </a:prstGeom>
          <a:noFill/>
          <a:ln w="50800" cap="flat" cmpd="sng" algn="ctr">
            <a:solidFill>
              <a:schemeClr val="tx1">
                <a:lumMod val="75000"/>
                <a:lumOff val="25000"/>
              </a:schemeClr>
            </a:solidFill>
            <a:prstDash val="sysDash"/>
            <a:miter lim="800000"/>
            <a:tailEnd type="arrow" w="med" len="med"/>
          </a:ln>
          <a:effectLst/>
        </p:spPr>
      </p:cxnSp>
      <p:cxnSp>
        <p:nvCxnSpPr>
          <p:cNvPr id="49" name="Straight Arrow Connector 48"/>
          <p:cNvCxnSpPr/>
          <p:nvPr/>
        </p:nvCxnSpPr>
        <p:spPr>
          <a:xfrm>
            <a:off x="6814688" y="4194989"/>
            <a:ext cx="0" cy="907572"/>
          </a:xfrm>
          <a:prstGeom prst="straightConnector1">
            <a:avLst/>
          </a:prstGeom>
          <a:noFill/>
          <a:ln w="50800" cap="flat" cmpd="sng" algn="ctr">
            <a:solidFill>
              <a:schemeClr val="tx1">
                <a:lumMod val="75000"/>
                <a:lumOff val="25000"/>
              </a:schemeClr>
            </a:solidFill>
            <a:prstDash val="sysDash"/>
            <a:miter lim="800000"/>
            <a:tailEnd type="arrow" w="med" len="med"/>
          </a:ln>
          <a:effectLst/>
        </p:spPr>
      </p:cxnSp>
    </p:spTree>
    <p:extLst>
      <p:ext uri="{BB962C8B-B14F-4D97-AF65-F5344CB8AC3E}">
        <p14:creationId xmlns:p14="http://schemas.microsoft.com/office/powerpoint/2010/main" val="1526007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250"/>
                                        <p:tgtEl>
                                          <p:spTgt spid="62"/>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500"/>
                                        <p:tgtEl>
                                          <p:spTgt spid="52"/>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500"/>
                                        <p:tgtEl>
                                          <p:spTgt spid="63"/>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fade">
                                      <p:cBhvr>
                                        <p:cTn id="24" dur="500"/>
                                        <p:tgtEl>
                                          <p:spTgt spid="72"/>
                                        </p:tgtEl>
                                      </p:cBhvr>
                                    </p:animEffect>
                                  </p:childTnLst>
                                </p:cTn>
                              </p:par>
                              <p:par>
                                <p:cTn id="25" presetID="10"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fade">
                                      <p:cBhvr>
                                        <p:cTn id="32" dur="500"/>
                                        <p:tgtEl>
                                          <p:spTgt spid="53"/>
                                        </p:tgtEl>
                                      </p:cBhvr>
                                    </p:animEffect>
                                  </p:childTnLst>
                                </p:cTn>
                              </p:par>
                            </p:childTnLst>
                          </p:cTn>
                        </p:par>
                        <p:par>
                          <p:cTn id="33" fill="hold">
                            <p:stCondLst>
                              <p:cond delay="500"/>
                            </p:stCondLst>
                            <p:childTnLst>
                              <p:par>
                                <p:cTn id="34" presetID="17" presetClass="entr" presetSubtype="1" fill="hold" nodeType="afterEffect">
                                  <p:stCondLst>
                                    <p:cond delay="0"/>
                                  </p:stCondLst>
                                  <p:childTnLst>
                                    <p:set>
                                      <p:cBhvr>
                                        <p:cTn id="35" dur="1" fill="hold">
                                          <p:stCondLst>
                                            <p:cond delay="0"/>
                                          </p:stCondLst>
                                        </p:cTn>
                                        <p:tgtEl>
                                          <p:spTgt spid="64"/>
                                        </p:tgtEl>
                                        <p:attrNameLst>
                                          <p:attrName>style.visibility</p:attrName>
                                        </p:attrNameLst>
                                      </p:cBhvr>
                                      <p:to>
                                        <p:strVal val="visible"/>
                                      </p:to>
                                    </p:set>
                                    <p:anim calcmode="lin" valueType="num">
                                      <p:cBhvr>
                                        <p:cTn id="36" dur="250" fill="hold"/>
                                        <p:tgtEl>
                                          <p:spTgt spid="64"/>
                                        </p:tgtEl>
                                        <p:attrNameLst>
                                          <p:attrName>ppt_x</p:attrName>
                                        </p:attrNameLst>
                                      </p:cBhvr>
                                      <p:tavLst>
                                        <p:tav tm="0">
                                          <p:val>
                                            <p:strVal val="#ppt_x"/>
                                          </p:val>
                                        </p:tav>
                                        <p:tav tm="100000">
                                          <p:val>
                                            <p:strVal val="#ppt_x"/>
                                          </p:val>
                                        </p:tav>
                                      </p:tavLst>
                                    </p:anim>
                                    <p:anim calcmode="lin" valueType="num">
                                      <p:cBhvr>
                                        <p:cTn id="37" dur="250" fill="hold"/>
                                        <p:tgtEl>
                                          <p:spTgt spid="64"/>
                                        </p:tgtEl>
                                        <p:attrNameLst>
                                          <p:attrName>ppt_y</p:attrName>
                                        </p:attrNameLst>
                                      </p:cBhvr>
                                      <p:tavLst>
                                        <p:tav tm="0">
                                          <p:val>
                                            <p:strVal val="#ppt_y-#ppt_h/2"/>
                                          </p:val>
                                        </p:tav>
                                        <p:tav tm="100000">
                                          <p:val>
                                            <p:strVal val="#ppt_y"/>
                                          </p:val>
                                        </p:tav>
                                      </p:tavLst>
                                    </p:anim>
                                    <p:anim calcmode="lin" valueType="num">
                                      <p:cBhvr>
                                        <p:cTn id="38" dur="250" fill="hold"/>
                                        <p:tgtEl>
                                          <p:spTgt spid="64"/>
                                        </p:tgtEl>
                                        <p:attrNameLst>
                                          <p:attrName>ppt_w</p:attrName>
                                        </p:attrNameLst>
                                      </p:cBhvr>
                                      <p:tavLst>
                                        <p:tav tm="0">
                                          <p:val>
                                            <p:strVal val="#ppt_w"/>
                                          </p:val>
                                        </p:tav>
                                        <p:tav tm="100000">
                                          <p:val>
                                            <p:strVal val="#ppt_w"/>
                                          </p:val>
                                        </p:tav>
                                      </p:tavLst>
                                    </p:anim>
                                    <p:anim calcmode="lin" valueType="num">
                                      <p:cBhvr>
                                        <p:cTn id="39" dur="250" fill="hold"/>
                                        <p:tgtEl>
                                          <p:spTgt spid="64"/>
                                        </p:tgtEl>
                                        <p:attrNameLst>
                                          <p:attrName>ppt_h</p:attrName>
                                        </p:attrNameLst>
                                      </p:cBhvr>
                                      <p:tavLst>
                                        <p:tav tm="0">
                                          <p:val>
                                            <p:fltVal val="0"/>
                                          </p:val>
                                        </p:tav>
                                        <p:tav tm="100000">
                                          <p:val>
                                            <p:strVal val="#ppt_h"/>
                                          </p:val>
                                        </p:tav>
                                      </p:tavLst>
                                    </p:anim>
                                  </p:childTnLst>
                                </p:cTn>
                              </p:par>
                            </p:childTnLst>
                          </p:cTn>
                        </p:par>
                        <p:par>
                          <p:cTn id="40" fill="hold">
                            <p:stCondLst>
                              <p:cond delay="750"/>
                            </p:stCondLst>
                            <p:childTnLst>
                              <p:par>
                                <p:cTn id="41" presetID="17" presetClass="entr" presetSubtype="1" fill="hold"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p:cTn id="43" dur="250" fill="hold"/>
                                        <p:tgtEl>
                                          <p:spTgt spid="39"/>
                                        </p:tgtEl>
                                        <p:attrNameLst>
                                          <p:attrName>ppt_x</p:attrName>
                                        </p:attrNameLst>
                                      </p:cBhvr>
                                      <p:tavLst>
                                        <p:tav tm="0">
                                          <p:val>
                                            <p:strVal val="#ppt_x"/>
                                          </p:val>
                                        </p:tav>
                                        <p:tav tm="100000">
                                          <p:val>
                                            <p:strVal val="#ppt_x"/>
                                          </p:val>
                                        </p:tav>
                                      </p:tavLst>
                                    </p:anim>
                                    <p:anim calcmode="lin" valueType="num">
                                      <p:cBhvr>
                                        <p:cTn id="44" dur="250" fill="hold"/>
                                        <p:tgtEl>
                                          <p:spTgt spid="39"/>
                                        </p:tgtEl>
                                        <p:attrNameLst>
                                          <p:attrName>ppt_y</p:attrName>
                                        </p:attrNameLst>
                                      </p:cBhvr>
                                      <p:tavLst>
                                        <p:tav tm="0">
                                          <p:val>
                                            <p:strVal val="#ppt_y-#ppt_h/2"/>
                                          </p:val>
                                        </p:tav>
                                        <p:tav tm="100000">
                                          <p:val>
                                            <p:strVal val="#ppt_y"/>
                                          </p:val>
                                        </p:tav>
                                      </p:tavLst>
                                    </p:anim>
                                    <p:anim calcmode="lin" valueType="num">
                                      <p:cBhvr>
                                        <p:cTn id="45" dur="250" fill="hold"/>
                                        <p:tgtEl>
                                          <p:spTgt spid="39"/>
                                        </p:tgtEl>
                                        <p:attrNameLst>
                                          <p:attrName>ppt_w</p:attrName>
                                        </p:attrNameLst>
                                      </p:cBhvr>
                                      <p:tavLst>
                                        <p:tav tm="0">
                                          <p:val>
                                            <p:strVal val="#ppt_w"/>
                                          </p:val>
                                        </p:tav>
                                        <p:tav tm="100000">
                                          <p:val>
                                            <p:strVal val="#ppt_w"/>
                                          </p:val>
                                        </p:tav>
                                      </p:tavLst>
                                    </p:anim>
                                    <p:anim calcmode="lin" valueType="num">
                                      <p:cBhvr>
                                        <p:cTn id="46" dur="250" fill="hold"/>
                                        <p:tgtEl>
                                          <p:spTgt spid="39"/>
                                        </p:tgtEl>
                                        <p:attrNameLst>
                                          <p:attrName>ppt_h</p:attrName>
                                        </p:attrNameLst>
                                      </p:cBhvr>
                                      <p:tavLst>
                                        <p:tav tm="0">
                                          <p:val>
                                            <p:fltVal val="0"/>
                                          </p:val>
                                        </p:tav>
                                        <p:tav tm="100000">
                                          <p:val>
                                            <p:strVal val="#ppt_h"/>
                                          </p:val>
                                        </p:tav>
                                      </p:tavLst>
                                    </p:anim>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par>
                          <p:cTn id="51" fill="hold">
                            <p:stCondLst>
                              <p:cond delay="1500"/>
                            </p:stCondLst>
                            <p:childTnLst>
                              <p:par>
                                <p:cTn id="52" presetID="10" presetClass="entr" presetSubtype="0" fill="hold" grpId="0" nodeType="afterEffect">
                                  <p:stCondLst>
                                    <p:cond delay="25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childTnLst>
                          </p:cTn>
                        </p:par>
                        <p:par>
                          <p:cTn id="55" fill="hold">
                            <p:stCondLst>
                              <p:cond delay="2250"/>
                            </p:stCondLst>
                            <p:childTnLst>
                              <p:par>
                                <p:cTn id="56" presetID="17" presetClass="entr" presetSubtype="1" fill="hold" nodeType="afterEffect">
                                  <p:stCondLst>
                                    <p:cond delay="0"/>
                                  </p:stCondLst>
                                  <p:childTnLst>
                                    <p:set>
                                      <p:cBhvr>
                                        <p:cTn id="57" dur="1" fill="hold">
                                          <p:stCondLst>
                                            <p:cond delay="0"/>
                                          </p:stCondLst>
                                        </p:cTn>
                                        <p:tgtEl>
                                          <p:spTgt spid="35"/>
                                        </p:tgtEl>
                                        <p:attrNameLst>
                                          <p:attrName>style.visibility</p:attrName>
                                        </p:attrNameLst>
                                      </p:cBhvr>
                                      <p:to>
                                        <p:strVal val="visible"/>
                                      </p:to>
                                    </p:set>
                                    <p:anim calcmode="lin" valueType="num">
                                      <p:cBhvr>
                                        <p:cTn id="58" dur="250" fill="hold"/>
                                        <p:tgtEl>
                                          <p:spTgt spid="35"/>
                                        </p:tgtEl>
                                        <p:attrNameLst>
                                          <p:attrName>ppt_x</p:attrName>
                                        </p:attrNameLst>
                                      </p:cBhvr>
                                      <p:tavLst>
                                        <p:tav tm="0">
                                          <p:val>
                                            <p:strVal val="#ppt_x"/>
                                          </p:val>
                                        </p:tav>
                                        <p:tav tm="100000">
                                          <p:val>
                                            <p:strVal val="#ppt_x"/>
                                          </p:val>
                                        </p:tav>
                                      </p:tavLst>
                                    </p:anim>
                                    <p:anim calcmode="lin" valueType="num">
                                      <p:cBhvr>
                                        <p:cTn id="59" dur="250" fill="hold"/>
                                        <p:tgtEl>
                                          <p:spTgt spid="35"/>
                                        </p:tgtEl>
                                        <p:attrNameLst>
                                          <p:attrName>ppt_y</p:attrName>
                                        </p:attrNameLst>
                                      </p:cBhvr>
                                      <p:tavLst>
                                        <p:tav tm="0">
                                          <p:val>
                                            <p:strVal val="#ppt_y-#ppt_h/2"/>
                                          </p:val>
                                        </p:tav>
                                        <p:tav tm="100000">
                                          <p:val>
                                            <p:strVal val="#ppt_y"/>
                                          </p:val>
                                        </p:tav>
                                      </p:tavLst>
                                    </p:anim>
                                    <p:anim calcmode="lin" valueType="num">
                                      <p:cBhvr>
                                        <p:cTn id="60" dur="250" fill="hold"/>
                                        <p:tgtEl>
                                          <p:spTgt spid="35"/>
                                        </p:tgtEl>
                                        <p:attrNameLst>
                                          <p:attrName>ppt_w</p:attrName>
                                        </p:attrNameLst>
                                      </p:cBhvr>
                                      <p:tavLst>
                                        <p:tav tm="0">
                                          <p:val>
                                            <p:strVal val="#ppt_w"/>
                                          </p:val>
                                        </p:tav>
                                        <p:tav tm="100000">
                                          <p:val>
                                            <p:strVal val="#ppt_w"/>
                                          </p:val>
                                        </p:tav>
                                      </p:tavLst>
                                    </p:anim>
                                    <p:anim calcmode="lin" valueType="num">
                                      <p:cBhvr>
                                        <p:cTn id="61" dur="250" fill="hold"/>
                                        <p:tgtEl>
                                          <p:spTgt spid="35"/>
                                        </p:tgtEl>
                                        <p:attrNameLst>
                                          <p:attrName>ppt_h</p:attrName>
                                        </p:attrNameLst>
                                      </p:cBhvr>
                                      <p:tavLst>
                                        <p:tav tm="0">
                                          <p:val>
                                            <p:fltVal val="0"/>
                                          </p:val>
                                        </p:tav>
                                        <p:tav tm="100000">
                                          <p:val>
                                            <p:strVal val="#ppt_h"/>
                                          </p:val>
                                        </p:tav>
                                      </p:tavLst>
                                    </p:anim>
                                  </p:childTnLst>
                                </p:cTn>
                              </p:par>
                            </p:childTnLst>
                          </p:cTn>
                        </p:par>
                        <p:par>
                          <p:cTn id="62" fill="hold">
                            <p:stCondLst>
                              <p:cond delay="2500"/>
                            </p:stCondLst>
                            <p:childTnLst>
                              <p:par>
                                <p:cTn id="63" presetID="17" presetClass="entr" presetSubtype="1" fill="hold" nodeType="afterEffect">
                                  <p:stCondLst>
                                    <p:cond delay="0"/>
                                  </p:stCondLst>
                                  <p:childTnLst>
                                    <p:set>
                                      <p:cBhvr>
                                        <p:cTn id="64" dur="1" fill="hold">
                                          <p:stCondLst>
                                            <p:cond delay="0"/>
                                          </p:stCondLst>
                                        </p:cTn>
                                        <p:tgtEl>
                                          <p:spTgt spid="46"/>
                                        </p:tgtEl>
                                        <p:attrNameLst>
                                          <p:attrName>style.visibility</p:attrName>
                                        </p:attrNameLst>
                                      </p:cBhvr>
                                      <p:to>
                                        <p:strVal val="visible"/>
                                      </p:to>
                                    </p:set>
                                    <p:anim calcmode="lin" valueType="num">
                                      <p:cBhvr>
                                        <p:cTn id="65" dur="250" fill="hold"/>
                                        <p:tgtEl>
                                          <p:spTgt spid="46"/>
                                        </p:tgtEl>
                                        <p:attrNameLst>
                                          <p:attrName>ppt_x</p:attrName>
                                        </p:attrNameLst>
                                      </p:cBhvr>
                                      <p:tavLst>
                                        <p:tav tm="0">
                                          <p:val>
                                            <p:strVal val="#ppt_x"/>
                                          </p:val>
                                        </p:tav>
                                        <p:tav tm="100000">
                                          <p:val>
                                            <p:strVal val="#ppt_x"/>
                                          </p:val>
                                        </p:tav>
                                      </p:tavLst>
                                    </p:anim>
                                    <p:anim calcmode="lin" valueType="num">
                                      <p:cBhvr>
                                        <p:cTn id="66" dur="250" fill="hold"/>
                                        <p:tgtEl>
                                          <p:spTgt spid="46"/>
                                        </p:tgtEl>
                                        <p:attrNameLst>
                                          <p:attrName>ppt_y</p:attrName>
                                        </p:attrNameLst>
                                      </p:cBhvr>
                                      <p:tavLst>
                                        <p:tav tm="0">
                                          <p:val>
                                            <p:strVal val="#ppt_y-#ppt_h/2"/>
                                          </p:val>
                                        </p:tav>
                                        <p:tav tm="100000">
                                          <p:val>
                                            <p:strVal val="#ppt_y"/>
                                          </p:val>
                                        </p:tav>
                                      </p:tavLst>
                                    </p:anim>
                                    <p:anim calcmode="lin" valueType="num">
                                      <p:cBhvr>
                                        <p:cTn id="67" dur="250" fill="hold"/>
                                        <p:tgtEl>
                                          <p:spTgt spid="46"/>
                                        </p:tgtEl>
                                        <p:attrNameLst>
                                          <p:attrName>ppt_w</p:attrName>
                                        </p:attrNameLst>
                                      </p:cBhvr>
                                      <p:tavLst>
                                        <p:tav tm="0">
                                          <p:val>
                                            <p:strVal val="#ppt_w"/>
                                          </p:val>
                                        </p:tav>
                                        <p:tav tm="100000">
                                          <p:val>
                                            <p:strVal val="#ppt_w"/>
                                          </p:val>
                                        </p:tav>
                                      </p:tavLst>
                                    </p:anim>
                                    <p:anim calcmode="lin" valueType="num">
                                      <p:cBhvr>
                                        <p:cTn id="68" dur="250" fill="hold"/>
                                        <p:tgtEl>
                                          <p:spTgt spid="46"/>
                                        </p:tgtEl>
                                        <p:attrNameLst>
                                          <p:attrName>ppt_h</p:attrName>
                                        </p:attrNameLst>
                                      </p:cBhvr>
                                      <p:tavLst>
                                        <p:tav tm="0">
                                          <p:val>
                                            <p:fltVal val="0"/>
                                          </p:val>
                                        </p:tav>
                                        <p:tav tm="100000">
                                          <p:val>
                                            <p:strVal val="#ppt_h"/>
                                          </p:val>
                                        </p:tav>
                                      </p:tavLst>
                                    </p:anim>
                                  </p:childTnLst>
                                </p:cTn>
                              </p:par>
                            </p:childTnLst>
                          </p:cTn>
                        </p:par>
                        <p:par>
                          <p:cTn id="69" fill="hold">
                            <p:stCondLst>
                              <p:cond delay="2750"/>
                            </p:stCondLst>
                            <p:childTnLst>
                              <p:par>
                                <p:cTn id="70" presetID="10" presetClass="entr" presetSubtype="0" fill="hold" grpId="0" nodeType="after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fade">
                                      <p:cBhvr>
                                        <p:cTn id="72" dur="500"/>
                                        <p:tgtEl>
                                          <p:spTgt spid="41"/>
                                        </p:tgtEl>
                                      </p:cBhvr>
                                    </p:animEffect>
                                  </p:childTnLst>
                                </p:cTn>
                              </p:par>
                            </p:childTnLst>
                          </p:cTn>
                        </p:par>
                        <p:par>
                          <p:cTn id="73" fill="hold">
                            <p:stCondLst>
                              <p:cond delay="3250"/>
                            </p:stCondLst>
                            <p:childTnLst>
                              <p:par>
                                <p:cTn id="74" presetID="10" presetClass="entr" presetSubtype="0" fill="hold" grpId="0" nodeType="afterEffect">
                                  <p:stCondLst>
                                    <p:cond delay="250"/>
                                  </p:stCondLst>
                                  <p:childTnLst>
                                    <p:set>
                                      <p:cBhvr>
                                        <p:cTn id="75" dur="1" fill="hold">
                                          <p:stCondLst>
                                            <p:cond delay="0"/>
                                          </p:stCondLst>
                                        </p:cTn>
                                        <p:tgtEl>
                                          <p:spTgt spid="54"/>
                                        </p:tgtEl>
                                        <p:attrNameLst>
                                          <p:attrName>style.visibility</p:attrName>
                                        </p:attrNameLst>
                                      </p:cBhvr>
                                      <p:to>
                                        <p:strVal val="visible"/>
                                      </p:to>
                                    </p:set>
                                    <p:animEffect transition="in" filter="fade">
                                      <p:cBhvr>
                                        <p:cTn id="76" dur="500"/>
                                        <p:tgtEl>
                                          <p:spTgt spid="54"/>
                                        </p:tgtEl>
                                      </p:cBhvr>
                                    </p:animEffect>
                                  </p:childTnLst>
                                </p:cTn>
                              </p:par>
                            </p:childTnLst>
                          </p:cTn>
                        </p:par>
                        <p:par>
                          <p:cTn id="77" fill="hold">
                            <p:stCondLst>
                              <p:cond delay="4000"/>
                            </p:stCondLst>
                            <p:childTnLst>
                              <p:par>
                                <p:cTn id="78" presetID="17" presetClass="entr" presetSubtype="1" fill="hold" nodeType="afterEffect">
                                  <p:stCondLst>
                                    <p:cond delay="0"/>
                                  </p:stCondLst>
                                  <p:childTnLst>
                                    <p:set>
                                      <p:cBhvr>
                                        <p:cTn id="79" dur="1" fill="hold">
                                          <p:stCondLst>
                                            <p:cond delay="0"/>
                                          </p:stCondLst>
                                        </p:cTn>
                                        <p:tgtEl>
                                          <p:spTgt spid="66"/>
                                        </p:tgtEl>
                                        <p:attrNameLst>
                                          <p:attrName>style.visibility</p:attrName>
                                        </p:attrNameLst>
                                      </p:cBhvr>
                                      <p:to>
                                        <p:strVal val="visible"/>
                                      </p:to>
                                    </p:set>
                                    <p:anim calcmode="lin" valueType="num">
                                      <p:cBhvr>
                                        <p:cTn id="80" dur="250" fill="hold"/>
                                        <p:tgtEl>
                                          <p:spTgt spid="66"/>
                                        </p:tgtEl>
                                        <p:attrNameLst>
                                          <p:attrName>ppt_x</p:attrName>
                                        </p:attrNameLst>
                                      </p:cBhvr>
                                      <p:tavLst>
                                        <p:tav tm="0">
                                          <p:val>
                                            <p:strVal val="#ppt_x"/>
                                          </p:val>
                                        </p:tav>
                                        <p:tav tm="100000">
                                          <p:val>
                                            <p:strVal val="#ppt_x"/>
                                          </p:val>
                                        </p:tav>
                                      </p:tavLst>
                                    </p:anim>
                                    <p:anim calcmode="lin" valueType="num">
                                      <p:cBhvr>
                                        <p:cTn id="81" dur="250" fill="hold"/>
                                        <p:tgtEl>
                                          <p:spTgt spid="66"/>
                                        </p:tgtEl>
                                        <p:attrNameLst>
                                          <p:attrName>ppt_y</p:attrName>
                                        </p:attrNameLst>
                                      </p:cBhvr>
                                      <p:tavLst>
                                        <p:tav tm="0">
                                          <p:val>
                                            <p:strVal val="#ppt_y-#ppt_h/2"/>
                                          </p:val>
                                        </p:tav>
                                        <p:tav tm="100000">
                                          <p:val>
                                            <p:strVal val="#ppt_y"/>
                                          </p:val>
                                        </p:tav>
                                      </p:tavLst>
                                    </p:anim>
                                    <p:anim calcmode="lin" valueType="num">
                                      <p:cBhvr>
                                        <p:cTn id="82" dur="250" fill="hold"/>
                                        <p:tgtEl>
                                          <p:spTgt spid="66"/>
                                        </p:tgtEl>
                                        <p:attrNameLst>
                                          <p:attrName>ppt_w</p:attrName>
                                        </p:attrNameLst>
                                      </p:cBhvr>
                                      <p:tavLst>
                                        <p:tav tm="0">
                                          <p:val>
                                            <p:strVal val="#ppt_w"/>
                                          </p:val>
                                        </p:tav>
                                        <p:tav tm="100000">
                                          <p:val>
                                            <p:strVal val="#ppt_w"/>
                                          </p:val>
                                        </p:tav>
                                      </p:tavLst>
                                    </p:anim>
                                    <p:anim calcmode="lin" valueType="num">
                                      <p:cBhvr>
                                        <p:cTn id="83" dur="250" fill="hold"/>
                                        <p:tgtEl>
                                          <p:spTgt spid="66"/>
                                        </p:tgtEl>
                                        <p:attrNameLst>
                                          <p:attrName>ppt_h</p:attrName>
                                        </p:attrNameLst>
                                      </p:cBhvr>
                                      <p:tavLst>
                                        <p:tav tm="0">
                                          <p:val>
                                            <p:fltVal val="0"/>
                                          </p:val>
                                        </p:tav>
                                        <p:tav tm="100000">
                                          <p:val>
                                            <p:strVal val="#ppt_h"/>
                                          </p:val>
                                        </p:tav>
                                      </p:tavLst>
                                    </p:anim>
                                  </p:childTnLst>
                                </p:cTn>
                              </p:par>
                            </p:childTnLst>
                          </p:cTn>
                        </p:par>
                        <p:par>
                          <p:cTn id="84" fill="hold">
                            <p:stCondLst>
                              <p:cond delay="4250"/>
                            </p:stCondLst>
                            <p:childTnLst>
                              <p:par>
                                <p:cTn id="85" presetID="17" presetClass="entr" presetSubtype="1" fill="hold" nodeType="afterEffect">
                                  <p:stCondLst>
                                    <p:cond delay="0"/>
                                  </p:stCondLst>
                                  <p:childTnLst>
                                    <p:set>
                                      <p:cBhvr>
                                        <p:cTn id="86" dur="1" fill="hold">
                                          <p:stCondLst>
                                            <p:cond delay="0"/>
                                          </p:stCondLst>
                                        </p:cTn>
                                        <p:tgtEl>
                                          <p:spTgt spid="47"/>
                                        </p:tgtEl>
                                        <p:attrNameLst>
                                          <p:attrName>style.visibility</p:attrName>
                                        </p:attrNameLst>
                                      </p:cBhvr>
                                      <p:to>
                                        <p:strVal val="visible"/>
                                      </p:to>
                                    </p:set>
                                    <p:anim calcmode="lin" valueType="num">
                                      <p:cBhvr>
                                        <p:cTn id="87" dur="250" fill="hold"/>
                                        <p:tgtEl>
                                          <p:spTgt spid="47"/>
                                        </p:tgtEl>
                                        <p:attrNameLst>
                                          <p:attrName>ppt_x</p:attrName>
                                        </p:attrNameLst>
                                      </p:cBhvr>
                                      <p:tavLst>
                                        <p:tav tm="0">
                                          <p:val>
                                            <p:strVal val="#ppt_x"/>
                                          </p:val>
                                        </p:tav>
                                        <p:tav tm="100000">
                                          <p:val>
                                            <p:strVal val="#ppt_x"/>
                                          </p:val>
                                        </p:tav>
                                      </p:tavLst>
                                    </p:anim>
                                    <p:anim calcmode="lin" valueType="num">
                                      <p:cBhvr>
                                        <p:cTn id="88" dur="250" fill="hold"/>
                                        <p:tgtEl>
                                          <p:spTgt spid="47"/>
                                        </p:tgtEl>
                                        <p:attrNameLst>
                                          <p:attrName>ppt_y</p:attrName>
                                        </p:attrNameLst>
                                      </p:cBhvr>
                                      <p:tavLst>
                                        <p:tav tm="0">
                                          <p:val>
                                            <p:strVal val="#ppt_y-#ppt_h/2"/>
                                          </p:val>
                                        </p:tav>
                                        <p:tav tm="100000">
                                          <p:val>
                                            <p:strVal val="#ppt_y"/>
                                          </p:val>
                                        </p:tav>
                                      </p:tavLst>
                                    </p:anim>
                                    <p:anim calcmode="lin" valueType="num">
                                      <p:cBhvr>
                                        <p:cTn id="89" dur="250" fill="hold"/>
                                        <p:tgtEl>
                                          <p:spTgt spid="47"/>
                                        </p:tgtEl>
                                        <p:attrNameLst>
                                          <p:attrName>ppt_w</p:attrName>
                                        </p:attrNameLst>
                                      </p:cBhvr>
                                      <p:tavLst>
                                        <p:tav tm="0">
                                          <p:val>
                                            <p:strVal val="#ppt_w"/>
                                          </p:val>
                                        </p:tav>
                                        <p:tav tm="100000">
                                          <p:val>
                                            <p:strVal val="#ppt_w"/>
                                          </p:val>
                                        </p:tav>
                                      </p:tavLst>
                                    </p:anim>
                                    <p:anim calcmode="lin" valueType="num">
                                      <p:cBhvr>
                                        <p:cTn id="90" dur="250" fill="hold"/>
                                        <p:tgtEl>
                                          <p:spTgt spid="47"/>
                                        </p:tgtEl>
                                        <p:attrNameLst>
                                          <p:attrName>ppt_h</p:attrName>
                                        </p:attrNameLst>
                                      </p:cBhvr>
                                      <p:tavLst>
                                        <p:tav tm="0">
                                          <p:val>
                                            <p:fltVal val="0"/>
                                          </p:val>
                                        </p:tav>
                                        <p:tav tm="100000">
                                          <p:val>
                                            <p:strVal val="#ppt_h"/>
                                          </p:val>
                                        </p:tav>
                                      </p:tavLst>
                                    </p:anim>
                                  </p:childTnLst>
                                </p:cTn>
                              </p:par>
                            </p:childTnLst>
                          </p:cTn>
                        </p:par>
                        <p:par>
                          <p:cTn id="91" fill="hold">
                            <p:stCondLst>
                              <p:cond delay="4500"/>
                            </p:stCondLst>
                            <p:childTnLst>
                              <p:par>
                                <p:cTn id="92" presetID="10" presetClass="entr" presetSubtype="0" fill="hold" grpId="0" nodeType="afterEffect">
                                  <p:stCondLst>
                                    <p:cond delay="0"/>
                                  </p:stCondLst>
                                  <p:childTnLst>
                                    <p:set>
                                      <p:cBhvr>
                                        <p:cTn id="93" dur="1" fill="hold">
                                          <p:stCondLst>
                                            <p:cond delay="0"/>
                                          </p:stCondLst>
                                        </p:cTn>
                                        <p:tgtEl>
                                          <p:spTgt spid="42"/>
                                        </p:tgtEl>
                                        <p:attrNameLst>
                                          <p:attrName>style.visibility</p:attrName>
                                        </p:attrNameLst>
                                      </p:cBhvr>
                                      <p:to>
                                        <p:strVal val="visible"/>
                                      </p:to>
                                    </p:set>
                                    <p:animEffect transition="in" filter="fade">
                                      <p:cBhvr>
                                        <p:cTn id="94" dur="500"/>
                                        <p:tgtEl>
                                          <p:spTgt spid="42"/>
                                        </p:tgtEl>
                                      </p:cBhvr>
                                    </p:animEffect>
                                  </p:childTnLst>
                                </p:cTn>
                              </p:par>
                            </p:childTnLst>
                          </p:cTn>
                        </p:par>
                        <p:par>
                          <p:cTn id="95" fill="hold">
                            <p:stCondLst>
                              <p:cond delay="5000"/>
                            </p:stCondLst>
                            <p:childTnLst>
                              <p:par>
                                <p:cTn id="96" presetID="10" presetClass="entr" presetSubtype="0" fill="hold" grpId="0" nodeType="afterEffect">
                                  <p:stCondLst>
                                    <p:cond delay="250"/>
                                  </p:stCondLst>
                                  <p:childTnLst>
                                    <p:set>
                                      <p:cBhvr>
                                        <p:cTn id="97" dur="1" fill="hold">
                                          <p:stCondLst>
                                            <p:cond delay="0"/>
                                          </p:stCondLst>
                                        </p:cTn>
                                        <p:tgtEl>
                                          <p:spTgt spid="56"/>
                                        </p:tgtEl>
                                        <p:attrNameLst>
                                          <p:attrName>style.visibility</p:attrName>
                                        </p:attrNameLst>
                                      </p:cBhvr>
                                      <p:to>
                                        <p:strVal val="visible"/>
                                      </p:to>
                                    </p:set>
                                    <p:animEffect transition="in" filter="fade">
                                      <p:cBhvr>
                                        <p:cTn id="98" dur="500"/>
                                        <p:tgtEl>
                                          <p:spTgt spid="56"/>
                                        </p:tgtEl>
                                      </p:cBhvr>
                                    </p:animEffect>
                                  </p:childTnLst>
                                </p:cTn>
                              </p:par>
                            </p:childTnLst>
                          </p:cTn>
                        </p:par>
                        <p:par>
                          <p:cTn id="99" fill="hold">
                            <p:stCondLst>
                              <p:cond delay="5750"/>
                            </p:stCondLst>
                            <p:childTnLst>
                              <p:par>
                                <p:cTn id="100" presetID="17" presetClass="entr" presetSubtype="1" fill="hold" nodeType="afterEffect">
                                  <p:stCondLst>
                                    <p:cond delay="0"/>
                                  </p:stCondLst>
                                  <p:childTnLst>
                                    <p:set>
                                      <p:cBhvr>
                                        <p:cTn id="101" dur="1" fill="hold">
                                          <p:stCondLst>
                                            <p:cond delay="0"/>
                                          </p:stCondLst>
                                        </p:cTn>
                                        <p:tgtEl>
                                          <p:spTgt spid="36"/>
                                        </p:tgtEl>
                                        <p:attrNameLst>
                                          <p:attrName>style.visibility</p:attrName>
                                        </p:attrNameLst>
                                      </p:cBhvr>
                                      <p:to>
                                        <p:strVal val="visible"/>
                                      </p:to>
                                    </p:set>
                                    <p:anim calcmode="lin" valueType="num">
                                      <p:cBhvr>
                                        <p:cTn id="102" dur="250" fill="hold"/>
                                        <p:tgtEl>
                                          <p:spTgt spid="36"/>
                                        </p:tgtEl>
                                        <p:attrNameLst>
                                          <p:attrName>ppt_x</p:attrName>
                                        </p:attrNameLst>
                                      </p:cBhvr>
                                      <p:tavLst>
                                        <p:tav tm="0">
                                          <p:val>
                                            <p:strVal val="#ppt_x"/>
                                          </p:val>
                                        </p:tav>
                                        <p:tav tm="100000">
                                          <p:val>
                                            <p:strVal val="#ppt_x"/>
                                          </p:val>
                                        </p:tav>
                                      </p:tavLst>
                                    </p:anim>
                                    <p:anim calcmode="lin" valueType="num">
                                      <p:cBhvr>
                                        <p:cTn id="103" dur="250" fill="hold"/>
                                        <p:tgtEl>
                                          <p:spTgt spid="36"/>
                                        </p:tgtEl>
                                        <p:attrNameLst>
                                          <p:attrName>ppt_y</p:attrName>
                                        </p:attrNameLst>
                                      </p:cBhvr>
                                      <p:tavLst>
                                        <p:tav tm="0">
                                          <p:val>
                                            <p:strVal val="#ppt_y-#ppt_h/2"/>
                                          </p:val>
                                        </p:tav>
                                        <p:tav tm="100000">
                                          <p:val>
                                            <p:strVal val="#ppt_y"/>
                                          </p:val>
                                        </p:tav>
                                      </p:tavLst>
                                    </p:anim>
                                    <p:anim calcmode="lin" valueType="num">
                                      <p:cBhvr>
                                        <p:cTn id="104" dur="250" fill="hold"/>
                                        <p:tgtEl>
                                          <p:spTgt spid="36"/>
                                        </p:tgtEl>
                                        <p:attrNameLst>
                                          <p:attrName>ppt_w</p:attrName>
                                        </p:attrNameLst>
                                      </p:cBhvr>
                                      <p:tavLst>
                                        <p:tav tm="0">
                                          <p:val>
                                            <p:strVal val="#ppt_w"/>
                                          </p:val>
                                        </p:tav>
                                        <p:tav tm="100000">
                                          <p:val>
                                            <p:strVal val="#ppt_w"/>
                                          </p:val>
                                        </p:tav>
                                      </p:tavLst>
                                    </p:anim>
                                    <p:anim calcmode="lin" valueType="num">
                                      <p:cBhvr>
                                        <p:cTn id="105" dur="250" fill="hold"/>
                                        <p:tgtEl>
                                          <p:spTgt spid="36"/>
                                        </p:tgtEl>
                                        <p:attrNameLst>
                                          <p:attrName>ppt_h</p:attrName>
                                        </p:attrNameLst>
                                      </p:cBhvr>
                                      <p:tavLst>
                                        <p:tav tm="0">
                                          <p:val>
                                            <p:fltVal val="0"/>
                                          </p:val>
                                        </p:tav>
                                        <p:tav tm="100000">
                                          <p:val>
                                            <p:strVal val="#ppt_h"/>
                                          </p:val>
                                        </p:tav>
                                      </p:tavLst>
                                    </p:anim>
                                  </p:childTnLst>
                                </p:cTn>
                              </p:par>
                            </p:childTnLst>
                          </p:cTn>
                        </p:par>
                        <p:par>
                          <p:cTn id="106" fill="hold">
                            <p:stCondLst>
                              <p:cond delay="6000"/>
                            </p:stCondLst>
                            <p:childTnLst>
                              <p:par>
                                <p:cTn id="107" presetID="17" presetClass="entr" presetSubtype="1" fill="hold" nodeType="afterEffect">
                                  <p:stCondLst>
                                    <p:cond delay="0"/>
                                  </p:stCondLst>
                                  <p:childTnLst>
                                    <p:set>
                                      <p:cBhvr>
                                        <p:cTn id="108" dur="1" fill="hold">
                                          <p:stCondLst>
                                            <p:cond delay="0"/>
                                          </p:stCondLst>
                                        </p:cTn>
                                        <p:tgtEl>
                                          <p:spTgt spid="48"/>
                                        </p:tgtEl>
                                        <p:attrNameLst>
                                          <p:attrName>style.visibility</p:attrName>
                                        </p:attrNameLst>
                                      </p:cBhvr>
                                      <p:to>
                                        <p:strVal val="visible"/>
                                      </p:to>
                                    </p:set>
                                    <p:anim calcmode="lin" valueType="num">
                                      <p:cBhvr>
                                        <p:cTn id="109" dur="250" fill="hold"/>
                                        <p:tgtEl>
                                          <p:spTgt spid="48"/>
                                        </p:tgtEl>
                                        <p:attrNameLst>
                                          <p:attrName>ppt_x</p:attrName>
                                        </p:attrNameLst>
                                      </p:cBhvr>
                                      <p:tavLst>
                                        <p:tav tm="0">
                                          <p:val>
                                            <p:strVal val="#ppt_x"/>
                                          </p:val>
                                        </p:tav>
                                        <p:tav tm="100000">
                                          <p:val>
                                            <p:strVal val="#ppt_x"/>
                                          </p:val>
                                        </p:tav>
                                      </p:tavLst>
                                    </p:anim>
                                    <p:anim calcmode="lin" valueType="num">
                                      <p:cBhvr>
                                        <p:cTn id="110" dur="250" fill="hold"/>
                                        <p:tgtEl>
                                          <p:spTgt spid="48"/>
                                        </p:tgtEl>
                                        <p:attrNameLst>
                                          <p:attrName>ppt_y</p:attrName>
                                        </p:attrNameLst>
                                      </p:cBhvr>
                                      <p:tavLst>
                                        <p:tav tm="0">
                                          <p:val>
                                            <p:strVal val="#ppt_y-#ppt_h/2"/>
                                          </p:val>
                                        </p:tav>
                                        <p:tav tm="100000">
                                          <p:val>
                                            <p:strVal val="#ppt_y"/>
                                          </p:val>
                                        </p:tav>
                                      </p:tavLst>
                                    </p:anim>
                                    <p:anim calcmode="lin" valueType="num">
                                      <p:cBhvr>
                                        <p:cTn id="111" dur="250" fill="hold"/>
                                        <p:tgtEl>
                                          <p:spTgt spid="48"/>
                                        </p:tgtEl>
                                        <p:attrNameLst>
                                          <p:attrName>ppt_w</p:attrName>
                                        </p:attrNameLst>
                                      </p:cBhvr>
                                      <p:tavLst>
                                        <p:tav tm="0">
                                          <p:val>
                                            <p:strVal val="#ppt_w"/>
                                          </p:val>
                                        </p:tav>
                                        <p:tav tm="100000">
                                          <p:val>
                                            <p:strVal val="#ppt_w"/>
                                          </p:val>
                                        </p:tav>
                                      </p:tavLst>
                                    </p:anim>
                                    <p:anim calcmode="lin" valueType="num">
                                      <p:cBhvr>
                                        <p:cTn id="112" dur="250" fill="hold"/>
                                        <p:tgtEl>
                                          <p:spTgt spid="48"/>
                                        </p:tgtEl>
                                        <p:attrNameLst>
                                          <p:attrName>ppt_h</p:attrName>
                                        </p:attrNameLst>
                                      </p:cBhvr>
                                      <p:tavLst>
                                        <p:tav tm="0">
                                          <p:val>
                                            <p:fltVal val="0"/>
                                          </p:val>
                                        </p:tav>
                                        <p:tav tm="100000">
                                          <p:val>
                                            <p:strVal val="#ppt_h"/>
                                          </p:val>
                                        </p:tav>
                                      </p:tavLst>
                                    </p:anim>
                                  </p:childTnLst>
                                </p:cTn>
                              </p:par>
                            </p:childTnLst>
                          </p:cTn>
                        </p:par>
                        <p:par>
                          <p:cTn id="113" fill="hold">
                            <p:stCondLst>
                              <p:cond delay="6250"/>
                            </p:stCondLst>
                            <p:childTnLst>
                              <p:par>
                                <p:cTn id="114" presetID="10" presetClass="entr" presetSubtype="0" fill="hold" grpId="0" nodeType="afterEffect">
                                  <p:stCondLst>
                                    <p:cond delay="0"/>
                                  </p:stCondLst>
                                  <p:childTnLst>
                                    <p:set>
                                      <p:cBhvr>
                                        <p:cTn id="115" dur="1" fill="hold">
                                          <p:stCondLst>
                                            <p:cond delay="0"/>
                                          </p:stCondLst>
                                        </p:cTn>
                                        <p:tgtEl>
                                          <p:spTgt spid="43"/>
                                        </p:tgtEl>
                                        <p:attrNameLst>
                                          <p:attrName>style.visibility</p:attrName>
                                        </p:attrNameLst>
                                      </p:cBhvr>
                                      <p:to>
                                        <p:strVal val="visible"/>
                                      </p:to>
                                    </p:set>
                                    <p:animEffect transition="in" filter="fade">
                                      <p:cBhvr>
                                        <p:cTn id="116" dur="500"/>
                                        <p:tgtEl>
                                          <p:spTgt spid="43"/>
                                        </p:tgtEl>
                                      </p:cBhvr>
                                    </p:animEffect>
                                  </p:childTnLst>
                                </p:cTn>
                              </p:par>
                            </p:childTnLst>
                          </p:cTn>
                        </p:par>
                        <p:par>
                          <p:cTn id="117" fill="hold">
                            <p:stCondLst>
                              <p:cond delay="6750"/>
                            </p:stCondLst>
                            <p:childTnLst>
                              <p:par>
                                <p:cTn id="118" presetID="10" presetClass="entr" presetSubtype="0" fill="hold" grpId="0" nodeType="afterEffect">
                                  <p:stCondLst>
                                    <p:cond delay="250"/>
                                  </p:stCondLst>
                                  <p:childTnLst>
                                    <p:set>
                                      <p:cBhvr>
                                        <p:cTn id="119" dur="1" fill="hold">
                                          <p:stCondLst>
                                            <p:cond delay="0"/>
                                          </p:stCondLst>
                                        </p:cTn>
                                        <p:tgtEl>
                                          <p:spTgt spid="57"/>
                                        </p:tgtEl>
                                        <p:attrNameLst>
                                          <p:attrName>style.visibility</p:attrName>
                                        </p:attrNameLst>
                                      </p:cBhvr>
                                      <p:to>
                                        <p:strVal val="visible"/>
                                      </p:to>
                                    </p:set>
                                    <p:animEffect transition="in" filter="fade">
                                      <p:cBhvr>
                                        <p:cTn id="120" dur="500"/>
                                        <p:tgtEl>
                                          <p:spTgt spid="57"/>
                                        </p:tgtEl>
                                      </p:cBhvr>
                                    </p:animEffect>
                                  </p:childTnLst>
                                </p:cTn>
                              </p:par>
                            </p:childTnLst>
                          </p:cTn>
                        </p:par>
                        <p:par>
                          <p:cTn id="121" fill="hold">
                            <p:stCondLst>
                              <p:cond delay="7500"/>
                            </p:stCondLst>
                            <p:childTnLst>
                              <p:par>
                                <p:cTn id="122" presetID="17" presetClass="entr" presetSubtype="1" fill="hold" nodeType="afterEffect">
                                  <p:stCondLst>
                                    <p:cond delay="0"/>
                                  </p:stCondLst>
                                  <p:childTnLst>
                                    <p:set>
                                      <p:cBhvr>
                                        <p:cTn id="123" dur="1" fill="hold">
                                          <p:stCondLst>
                                            <p:cond delay="0"/>
                                          </p:stCondLst>
                                        </p:cTn>
                                        <p:tgtEl>
                                          <p:spTgt spid="37"/>
                                        </p:tgtEl>
                                        <p:attrNameLst>
                                          <p:attrName>style.visibility</p:attrName>
                                        </p:attrNameLst>
                                      </p:cBhvr>
                                      <p:to>
                                        <p:strVal val="visible"/>
                                      </p:to>
                                    </p:set>
                                    <p:anim calcmode="lin" valueType="num">
                                      <p:cBhvr>
                                        <p:cTn id="124" dur="250" fill="hold"/>
                                        <p:tgtEl>
                                          <p:spTgt spid="37"/>
                                        </p:tgtEl>
                                        <p:attrNameLst>
                                          <p:attrName>ppt_x</p:attrName>
                                        </p:attrNameLst>
                                      </p:cBhvr>
                                      <p:tavLst>
                                        <p:tav tm="0">
                                          <p:val>
                                            <p:strVal val="#ppt_x"/>
                                          </p:val>
                                        </p:tav>
                                        <p:tav tm="100000">
                                          <p:val>
                                            <p:strVal val="#ppt_x"/>
                                          </p:val>
                                        </p:tav>
                                      </p:tavLst>
                                    </p:anim>
                                    <p:anim calcmode="lin" valueType="num">
                                      <p:cBhvr>
                                        <p:cTn id="125" dur="250" fill="hold"/>
                                        <p:tgtEl>
                                          <p:spTgt spid="37"/>
                                        </p:tgtEl>
                                        <p:attrNameLst>
                                          <p:attrName>ppt_y</p:attrName>
                                        </p:attrNameLst>
                                      </p:cBhvr>
                                      <p:tavLst>
                                        <p:tav tm="0">
                                          <p:val>
                                            <p:strVal val="#ppt_y-#ppt_h/2"/>
                                          </p:val>
                                        </p:tav>
                                        <p:tav tm="100000">
                                          <p:val>
                                            <p:strVal val="#ppt_y"/>
                                          </p:val>
                                        </p:tav>
                                      </p:tavLst>
                                    </p:anim>
                                    <p:anim calcmode="lin" valueType="num">
                                      <p:cBhvr>
                                        <p:cTn id="126" dur="250" fill="hold"/>
                                        <p:tgtEl>
                                          <p:spTgt spid="37"/>
                                        </p:tgtEl>
                                        <p:attrNameLst>
                                          <p:attrName>ppt_w</p:attrName>
                                        </p:attrNameLst>
                                      </p:cBhvr>
                                      <p:tavLst>
                                        <p:tav tm="0">
                                          <p:val>
                                            <p:strVal val="#ppt_w"/>
                                          </p:val>
                                        </p:tav>
                                        <p:tav tm="100000">
                                          <p:val>
                                            <p:strVal val="#ppt_w"/>
                                          </p:val>
                                        </p:tav>
                                      </p:tavLst>
                                    </p:anim>
                                    <p:anim calcmode="lin" valueType="num">
                                      <p:cBhvr>
                                        <p:cTn id="127" dur="250" fill="hold"/>
                                        <p:tgtEl>
                                          <p:spTgt spid="37"/>
                                        </p:tgtEl>
                                        <p:attrNameLst>
                                          <p:attrName>ppt_h</p:attrName>
                                        </p:attrNameLst>
                                      </p:cBhvr>
                                      <p:tavLst>
                                        <p:tav tm="0">
                                          <p:val>
                                            <p:fltVal val="0"/>
                                          </p:val>
                                        </p:tav>
                                        <p:tav tm="100000">
                                          <p:val>
                                            <p:strVal val="#ppt_h"/>
                                          </p:val>
                                        </p:tav>
                                      </p:tavLst>
                                    </p:anim>
                                  </p:childTnLst>
                                </p:cTn>
                              </p:par>
                            </p:childTnLst>
                          </p:cTn>
                        </p:par>
                        <p:par>
                          <p:cTn id="128" fill="hold">
                            <p:stCondLst>
                              <p:cond delay="7750"/>
                            </p:stCondLst>
                            <p:childTnLst>
                              <p:par>
                                <p:cTn id="129" presetID="17" presetClass="entr" presetSubtype="1" fill="hold" nodeType="afterEffect">
                                  <p:stCondLst>
                                    <p:cond delay="0"/>
                                  </p:stCondLst>
                                  <p:childTnLst>
                                    <p:set>
                                      <p:cBhvr>
                                        <p:cTn id="130" dur="1" fill="hold">
                                          <p:stCondLst>
                                            <p:cond delay="0"/>
                                          </p:stCondLst>
                                        </p:cTn>
                                        <p:tgtEl>
                                          <p:spTgt spid="49"/>
                                        </p:tgtEl>
                                        <p:attrNameLst>
                                          <p:attrName>style.visibility</p:attrName>
                                        </p:attrNameLst>
                                      </p:cBhvr>
                                      <p:to>
                                        <p:strVal val="visible"/>
                                      </p:to>
                                    </p:set>
                                    <p:anim calcmode="lin" valueType="num">
                                      <p:cBhvr>
                                        <p:cTn id="131" dur="250" fill="hold"/>
                                        <p:tgtEl>
                                          <p:spTgt spid="49"/>
                                        </p:tgtEl>
                                        <p:attrNameLst>
                                          <p:attrName>ppt_x</p:attrName>
                                        </p:attrNameLst>
                                      </p:cBhvr>
                                      <p:tavLst>
                                        <p:tav tm="0">
                                          <p:val>
                                            <p:strVal val="#ppt_x"/>
                                          </p:val>
                                        </p:tav>
                                        <p:tav tm="100000">
                                          <p:val>
                                            <p:strVal val="#ppt_x"/>
                                          </p:val>
                                        </p:tav>
                                      </p:tavLst>
                                    </p:anim>
                                    <p:anim calcmode="lin" valueType="num">
                                      <p:cBhvr>
                                        <p:cTn id="132" dur="250" fill="hold"/>
                                        <p:tgtEl>
                                          <p:spTgt spid="49"/>
                                        </p:tgtEl>
                                        <p:attrNameLst>
                                          <p:attrName>ppt_y</p:attrName>
                                        </p:attrNameLst>
                                      </p:cBhvr>
                                      <p:tavLst>
                                        <p:tav tm="0">
                                          <p:val>
                                            <p:strVal val="#ppt_y-#ppt_h/2"/>
                                          </p:val>
                                        </p:tav>
                                        <p:tav tm="100000">
                                          <p:val>
                                            <p:strVal val="#ppt_y"/>
                                          </p:val>
                                        </p:tav>
                                      </p:tavLst>
                                    </p:anim>
                                    <p:anim calcmode="lin" valueType="num">
                                      <p:cBhvr>
                                        <p:cTn id="133" dur="250" fill="hold"/>
                                        <p:tgtEl>
                                          <p:spTgt spid="49"/>
                                        </p:tgtEl>
                                        <p:attrNameLst>
                                          <p:attrName>ppt_w</p:attrName>
                                        </p:attrNameLst>
                                      </p:cBhvr>
                                      <p:tavLst>
                                        <p:tav tm="0">
                                          <p:val>
                                            <p:strVal val="#ppt_w"/>
                                          </p:val>
                                        </p:tav>
                                        <p:tav tm="100000">
                                          <p:val>
                                            <p:strVal val="#ppt_w"/>
                                          </p:val>
                                        </p:tav>
                                      </p:tavLst>
                                    </p:anim>
                                    <p:anim calcmode="lin" valueType="num">
                                      <p:cBhvr>
                                        <p:cTn id="134" dur="250" fill="hold"/>
                                        <p:tgtEl>
                                          <p:spTgt spid="49"/>
                                        </p:tgtEl>
                                        <p:attrNameLst>
                                          <p:attrName>ppt_h</p:attrName>
                                        </p:attrNameLst>
                                      </p:cBhvr>
                                      <p:tavLst>
                                        <p:tav tm="0">
                                          <p:val>
                                            <p:fltVal val="0"/>
                                          </p:val>
                                        </p:tav>
                                        <p:tav tm="100000">
                                          <p:val>
                                            <p:strVal val="#ppt_h"/>
                                          </p:val>
                                        </p:tav>
                                      </p:tavLst>
                                    </p:anim>
                                  </p:childTnLst>
                                </p:cTn>
                              </p:par>
                            </p:childTnLst>
                          </p:cTn>
                        </p:par>
                        <p:par>
                          <p:cTn id="135" fill="hold">
                            <p:stCondLst>
                              <p:cond delay="8000"/>
                            </p:stCondLst>
                            <p:childTnLst>
                              <p:par>
                                <p:cTn id="136" presetID="10" presetClass="entr" presetSubtype="0" fill="hold" grpId="0" nodeType="afterEffect">
                                  <p:stCondLst>
                                    <p:cond delay="0"/>
                                  </p:stCondLst>
                                  <p:childTnLst>
                                    <p:set>
                                      <p:cBhvr>
                                        <p:cTn id="137" dur="1" fill="hold">
                                          <p:stCondLst>
                                            <p:cond delay="0"/>
                                          </p:stCondLst>
                                        </p:cTn>
                                        <p:tgtEl>
                                          <p:spTgt spid="44"/>
                                        </p:tgtEl>
                                        <p:attrNameLst>
                                          <p:attrName>style.visibility</p:attrName>
                                        </p:attrNameLst>
                                      </p:cBhvr>
                                      <p:to>
                                        <p:strVal val="visible"/>
                                      </p:to>
                                    </p:set>
                                    <p:animEffect transition="in" filter="fade">
                                      <p:cBhvr>
                                        <p:cTn id="138" dur="500"/>
                                        <p:tgtEl>
                                          <p:spTgt spid="44"/>
                                        </p:tgtEl>
                                      </p:cBhvr>
                                    </p:animEffect>
                                  </p:childTnLst>
                                </p:cTn>
                              </p:par>
                            </p:childTnLst>
                          </p:cTn>
                        </p:par>
                        <p:par>
                          <p:cTn id="139" fill="hold">
                            <p:stCondLst>
                              <p:cond delay="8500"/>
                            </p:stCondLst>
                            <p:childTnLst>
                              <p:par>
                                <p:cTn id="140" presetID="10" presetClass="entr" presetSubtype="0" fill="hold" grpId="0" nodeType="afterEffect">
                                  <p:stCondLst>
                                    <p:cond delay="250"/>
                                  </p:stCondLst>
                                  <p:childTnLst>
                                    <p:set>
                                      <p:cBhvr>
                                        <p:cTn id="141" dur="1" fill="hold">
                                          <p:stCondLst>
                                            <p:cond delay="0"/>
                                          </p:stCondLst>
                                        </p:cTn>
                                        <p:tgtEl>
                                          <p:spTgt spid="55"/>
                                        </p:tgtEl>
                                        <p:attrNameLst>
                                          <p:attrName>style.visibility</p:attrName>
                                        </p:attrNameLst>
                                      </p:cBhvr>
                                      <p:to>
                                        <p:strVal val="visible"/>
                                      </p:to>
                                    </p:set>
                                    <p:animEffect transition="in" filter="fade">
                                      <p:cBhvr>
                                        <p:cTn id="142" dur="250"/>
                                        <p:tgtEl>
                                          <p:spTgt spid="55"/>
                                        </p:tgtEl>
                                      </p:cBhvr>
                                    </p:animEffect>
                                  </p:childTnLst>
                                </p:cTn>
                              </p:par>
                            </p:childTnLst>
                          </p:cTn>
                        </p:par>
                        <p:par>
                          <p:cTn id="143" fill="hold">
                            <p:stCondLst>
                              <p:cond delay="9000"/>
                            </p:stCondLst>
                            <p:childTnLst>
                              <p:par>
                                <p:cTn id="144" presetID="10" presetClass="entr" presetSubtype="0" fill="hold" grpId="0" nodeType="afterEffect">
                                  <p:stCondLst>
                                    <p:cond delay="0"/>
                                  </p:stCondLst>
                                  <p:childTnLst>
                                    <p:set>
                                      <p:cBhvr>
                                        <p:cTn id="145" dur="1" fill="hold">
                                          <p:stCondLst>
                                            <p:cond delay="0"/>
                                          </p:stCondLst>
                                        </p:cTn>
                                        <p:tgtEl>
                                          <p:spTgt spid="60"/>
                                        </p:tgtEl>
                                        <p:attrNameLst>
                                          <p:attrName>style.visibility</p:attrName>
                                        </p:attrNameLst>
                                      </p:cBhvr>
                                      <p:to>
                                        <p:strVal val="visible"/>
                                      </p:to>
                                    </p:set>
                                    <p:animEffect transition="in" filter="fade">
                                      <p:cBhvr>
                                        <p:cTn id="146" dur="25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P spid="56" grpId="0" animBg="1"/>
      <p:bldP spid="57" grpId="0" animBg="1"/>
      <p:bldP spid="60" grpId="0" animBg="1"/>
      <p:bldP spid="62" grpId="0"/>
      <p:bldP spid="63" grpId="0"/>
      <p:bldP spid="72" grpId="0"/>
      <p:bldP spid="24" grpId="0" animBg="1"/>
      <p:bldP spid="40" grpId="0" animBg="1"/>
      <p:bldP spid="41" grpId="0" animBg="1"/>
      <p:bldP spid="42" grpId="0" animBg="1"/>
      <p:bldP spid="43" grpId="0" animBg="1"/>
      <p:bldP spid="4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Marble diagram: delay</a:t>
            </a:r>
            <a:endParaRPr lang="en-US" dirty="0"/>
          </a:p>
        </p:txBody>
      </p:sp>
      <p:cxnSp>
        <p:nvCxnSpPr>
          <p:cNvPr id="4" name="Straight Arrow Connector 3"/>
          <p:cNvCxnSpPr/>
          <p:nvPr/>
        </p:nvCxnSpPr>
        <p:spPr>
          <a:xfrm>
            <a:off x="1764426" y="2458982"/>
            <a:ext cx="5967869" cy="0"/>
          </a:xfrm>
          <a:prstGeom prst="straightConnector1">
            <a:avLst/>
          </a:prstGeom>
          <a:noFill/>
          <a:ln w="63500" cap="flat" cmpd="sng" algn="ctr">
            <a:solidFill>
              <a:schemeClr val="tx1">
                <a:lumMod val="85000"/>
                <a:lumOff val="15000"/>
              </a:schemeClr>
            </a:solidFill>
            <a:prstDash val="solid"/>
            <a:miter lim="800000"/>
            <a:tailEnd type="none"/>
          </a:ln>
          <a:effectLst/>
        </p:spPr>
      </p:cxnSp>
      <p:sp>
        <p:nvSpPr>
          <p:cNvPr id="7" name="Rectangle 6"/>
          <p:cNvSpPr/>
          <p:nvPr/>
        </p:nvSpPr>
        <p:spPr bwMode="auto">
          <a:xfrm>
            <a:off x="7705861" y="2192282"/>
            <a:ext cx="114330" cy="533400"/>
          </a:xfrm>
          <a:prstGeom prst="rect">
            <a:avLst/>
          </a:prstGeom>
          <a:solidFill>
            <a:schemeClr val="accent4"/>
          </a:solidFill>
          <a:ln w="6350" cap="flat" cmpd="sng" algn="ctr">
            <a:noFill/>
            <a:prstDash val="solid"/>
            <a:miter lim="800000"/>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a:endParaRPr>
          </a:p>
        </p:txBody>
      </p:sp>
      <p:cxnSp>
        <p:nvCxnSpPr>
          <p:cNvPr id="10" name="Straight Arrow Connector 9"/>
          <p:cNvCxnSpPr>
            <a:endCxn id="12" idx="1"/>
          </p:cNvCxnSpPr>
          <p:nvPr/>
        </p:nvCxnSpPr>
        <p:spPr>
          <a:xfrm flipV="1">
            <a:off x="1766947" y="5081128"/>
            <a:ext cx="6982576" cy="45624"/>
          </a:xfrm>
          <a:prstGeom prst="straightConnector1">
            <a:avLst/>
          </a:prstGeom>
          <a:noFill/>
          <a:ln w="63500" cap="flat" cmpd="sng" algn="ctr">
            <a:solidFill>
              <a:schemeClr val="tx1">
                <a:lumMod val="85000"/>
                <a:lumOff val="15000"/>
              </a:schemeClr>
            </a:solidFill>
            <a:prstDash val="solid"/>
            <a:miter lim="800000"/>
            <a:tailEnd type="none"/>
          </a:ln>
          <a:effectLst/>
        </p:spPr>
      </p:cxnSp>
      <p:sp>
        <p:nvSpPr>
          <p:cNvPr id="12" name="Rectangle 11"/>
          <p:cNvSpPr/>
          <p:nvPr/>
        </p:nvSpPr>
        <p:spPr bwMode="auto">
          <a:xfrm>
            <a:off x="8749523" y="4814428"/>
            <a:ext cx="114330" cy="533400"/>
          </a:xfrm>
          <a:prstGeom prst="rect">
            <a:avLst/>
          </a:prstGeom>
          <a:solidFill>
            <a:schemeClr val="accent4"/>
          </a:solidFill>
          <a:ln w="6350" cap="flat" cmpd="sng" algn="ctr">
            <a:noFill/>
            <a:prstDash val="solid"/>
            <a:miter lim="800000"/>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a:endParaRPr>
          </a:p>
        </p:txBody>
      </p:sp>
      <p:sp>
        <p:nvSpPr>
          <p:cNvPr id="14" name="TextBox 13"/>
          <p:cNvSpPr txBox="1"/>
          <p:nvPr/>
        </p:nvSpPr>
        <p:spPr>
          <a:xfrm>
            <a:off x="967293" y="2305095"/>
            <a:ext cx="633187" cy="276999"/>
          </a:xfrm>
          <a:prstGeom prst="rect">
            <a:avLst/>
          </a:prstGeom>
          <a:noFill/>
        </p:spPr>
        <p:txBody>
          <a:bodyPr wrap="none" lIns="0" tIns="0" rIns="0" bIns="0" rtlCol="0">
            <a:spAutoFit/>
          </a:bodyPr>
          <a:lstStyle/>
          <a:p>
            <a:r>
              <a:rPr lang="en-US" dirty="0" smtClean="0">
                <a:gradFill>
                  <a:gsLst>
                    <a:gs pos="0">
                      <a:prstClr val="black"/>
                    </a:gs>
                    <a:gs pos="86000">
                      <a:prstClr val="black"/>
                    </a:gs>
                  </a:gsLst>
                  <a:lin ang="5400000" scaled="0"/>
                </a:gradFill>
                <a:latin typeface="Consolas" pitchFamily="49" charset="0"/>
                <a:cs typeface="Consolas" pitchFamily="49" charset="0"/>
              </a:rPr>
              <a:t>input</a:t>
            </a:r>
            <a:endParaRPr lang="en-US" dirty="0">
              <a:gradFill>
                <a:gsLst>
                  <a:gs pos="0">
                    <a:prstClr val="black"/>
                  </a:gs>
                  <a:gs pos="86000">
                    <a:prstClr val="black"/>
                  </a:gs>
                </a:gsLst>
                <a:lin ang="5400000" scaled="0"/>
              </a:gradFill>
              <a:latin typeface="Consolas" pitchFamily="49" charset="0"/>
              <a:cs typeface="Consolas" pitchFamily="49" charset="0"/>
            </a:endParaRPr>
          </a:p>
        </p:txBody>
      </p:sp>
      <p:cxnSp>
        <p:nvCxnSpPr>
          <p:cNvPr id="15" name="Straight Arrow Connector 14"/>
          <p:cNvCxnSpPr>
            <a:stCxn id="5" idx="4"/>
            <a:endCxn id="30" idx="1"/>
          </p:cNvCxnSpPr>
          <p:nvPr/>
        </p:nvCxnSpPr>
        <p:spPr>
          <a:xfrm>
            <a:off x="2307491" y="2650252"/>
            <a:ext cx="1242383" cy="2322577"/>
          </a:xfrm>
          <a:prstGeom prst="straightConnector1">
            <a:avLst/>
          </a:prstGeom>
          <a:noFill/>
          <a:ln w="50800" cap="flat" cmpd="sng" algn="ctr">
            <a:solidFill>
              <a:schemeClr val="tx1">
                <a:lumMod val="75000"/>
                <a:lumOff val="25000"/>
              </a:schemeClr>
            </a:solidFill>
            <a:prstDash val="sysDash"/>
            <a:miter lim="800000"/>
            <a:tailEnd type="arrow"/>
          </a:ln>
          <a:effectLst/>
        </p:spPr>
      </p:cxnSp>
      <p:cxnSp>
        <p:nvCxnSpPr>
          <p:cNvPr id="17" name="Straight Arrow Connector 16"/>
          <p:cNvCxnSpPr>
            <a:stCxn id="6" idx="4"/>
            <a:endCxn id="31" idx="1"/>
          </p:cNvCxnSpPr>
          <p:nvPr/>
        </p:nvCxnSpPr>
        <p:spPr>
          <a:xfrm>
            <a:off x="3930829" y="2650252"/>
            <a:ext cx="1242383" cy="2322577"/>
          </a:xfrm>
          <a:prstGeom prst="straightConnector1">
            <a:avLst/>
          </a:prstGeom>
          <a:noFill/>
          <a:ln w="50800" cap="flat" cmpd="sng" algn="ctr">
            <a:solidFill>
              <a:schemeClr val="tx1">
                <a:lumMod val="75000"/>
                <a:lumOff val="25000"/>
              </a:schemeClr>
            </a:solidFill>
            <a:prstDash val="sysDash"/>
            <a:miter lim="800000"/>
            <a:tailEnd type="arrow"/>
          </a:ln>
          <a:effectLst/>
        </p:spPr>
      </p:cxnSp>
      <p:cxnSp>
        <p:nvCxnSpPr>
          <p:cNvPr id="19" name="Straight Arrow Connector 18"/>
          <p:cNvCxnSpPr>
            <a:stCxn id="8" idx="4"/>
            <a:endCxn id="32" idx="1"/>
          </p:cNvCxnSpPr>
          <p:nvPr/>
        </p:nvCxnSpPr>
        <p:spPr>
          <a:xfrm>
            <a:off x="4663872" y="2650252"/>
            <a:ext cx="1242383" cy="2322577"/>
          </a:xfrm>
          <a:prstGeom prst="straightConnector1">
            <a:avLst/>
          </a:prstGeom>
          <a:noFill/>
          <a:ln w="50800" cap="flat" cmpd="sng" algn="ctr">
            <a:solidFill>
              <a:schemeClr val="tx1">
                <a:lumMod val="75000"/>
                <a:lumOff val="25000"/>
              </a:schemeClr>
            </a:solidFill>
            <a:prstDash val="sysDash"/>
            <a:miter lim="800000"/>
            <a:tailEnd type="arrow"/>
          </a:ln>
          <a:effectLst/>
        </p:spPr>
      </p:cxnSp>
      <p:cxnSp>
        <p:nvCxnSpPr>
          <p:cNvPr id="21" name="Straight Arrow Connector 20"/>
          <p:cNvCxnSpPr>
            <a:stCxn id="9" idx="4"/>
            <a:endCxn id="33" idx="1"/>
          </p:cNvCxnSpPr>
          <p:nvPr/>
        </p:nvCxnSpPr>
        <p:spPr>
          <a:xfrm>
            <a:off x="5988765" y="2650252"/>
            <a:ext cx="1242383" cy="2322577"/>
          </a:xfrm>
          <a:prstGeom prst="straightConnector1">
            <a:avLst/>
          </a:prstGeom>
          <a:noFill/>
          <a:ln w="50800" cap="flat" cmpd="sng" algn="ctr">
            <a:solidFill>
              <a:schemeClr val="tx1">
                <a:lumMod val="75000"/>
                <a:lumOff val="25000"/>
              </a:schemeClr>
            </a:solidFill>
            <a:prstDash val="sysDash"/>
            <a:miter lim="800000"/>
            <a:tailEnd type="arrow"/>
          </a:ln>
          <a:effectLst/>
        </p:spPr>
      </p:cxnSp>
      <p:sp>
        <p:nvSpPr>
          <p:cNvPr id="23" name="TextBox 22"/>
          <p:cNvSpPr txBox="1"/>
          <p:nvPr/>
        </p:nvSpPr>
        <p:spPr>
          <a:xfrm>
            <a:off x="9134140" y="3223387"/>
            <a:ext cx="3938045" cy="307777"/>
          </a:xfrm>
          <a:prstGeom prst="rect">
            <a:avLst/>
          </a:prstGeom>
          <a:noFill/>
        </p:spPr>
        <p:txBody>
          <a:bodyPr wrap="square" lIns="0" tIns="0" rIns="0" bIns="0" rtlCol="0">
            <a:spAutoFit/>
          </a:bodyPr>
          <a:lstStyle/>
          <a:p>
            <a:r>
              <a:rPr lang="en-US" sz="2000" dirty="0" smtClean="0">
                <a:gradFill>
                  <a:gsLst>
                    <a:gs pos="0">
                      <a:prstClr val="black"/>
                    </a:gs>
                    <a:gs pos="86000">
                      <a:prstClr val="black"/>
                    </a:gs>
                  </a:gsLst>
                  <a:lin ang="5400000" scaled="0"/>
                </a:gradFill>
                <a:latin typeface="Consolas" pitchFamily="49" charset="0"/>
                <a:cs typeface="Consolas" pitchFamily="49" charset="0"/>
              </a:rPr>
              <a:t>.delay(1000)</a:t>
            </a:r>
            <a:endParaRPr lang="en-US" sz="2000" dirty="0">
              <a:gradFill>
                <a:gsLst>
                  <a:gs pos="0">
                    <a:prstClr val="black"/>
                  </a:gs>
                  <a:gs pos="86000">
                    <a:prstClr val="black"/>
                  </a:gs>
                </a:gsLst>
                <a:lin ang="5400000" scaled="0"/>
              </a:gradFill>
              <a:latin typeface="Consolas" pitchFamily="49" charset="0"/>
              <a:cs typeface="Consolas" pitchFamily="49" charset="0"/>
            </a:endParaRPr>
          </a:p>
        </p:txBody>
      </p:sp>
      <p:sp>
        <p:nvSpPr>
          <p:cNvPr id="26" name="TextBox 25"/>
          <p:cNvSpPr txBox="1"/>
          <p:nvPr/>
        </p:nvSpPr>
        <p:spPr>
          <a:xfrm>
            <a:off x="431370" y="1275610"/>
            <a:ext cx="6486391" cy="369332"/>
          </a:xfrm>
          <a:prstGeom prst="rect">
            <a:avLst/>
          </a:prstGeom>
          <a:noFill/>
        </p:spPr>
        <p:txBody>
          <a:bodyPr wrap="none" rtlCol="0">
            <a:spAutoFit/>
          </a:bodyPr>
          <a:lstStyle/>
          <a:p>
            <a:r>
              <a:rPr lang="en-US" dirty="0" smtClean="0">
                <a:solidFill>
                  <a:schemeClr val="accent1"/>
                </a:solidFill>
              </a:rPr>
              <a:t>Since Observables are asynchronous, they have a notion of time</a:t>
            </a:r>
            <a:endParaRPr lang="en-US" dirty="0">
              <a:solidFill>
                <a:schemeClr val="accent1"/>
              </a:solidFill>
            </a:endParaRPr>
          </a:p>
        </p:txBody>
      </p:sp>
      <p:sp>
        <p:nvSpPr>
          <p:cNvPr id="27" name="TextBox 26"/>
          <p:cNvSpPr txBox="1"/>
          <p:nvPr/>
        </p:nvSpPr>
        <p:spPr>
          <a:xfrm>
            <a:off x="662493" y="4972864"/>
            <a:ext cx="886461" cy="276999"/>
          </a:xfrm>
          <a:prstGeom prst="rect">
            <a:avLst/>
          </a:prstGeom>
          <a:noFill/>
        </p:spPr>
        <p:txBody>
          <a:bodyPr wrap="none" lIns="0" tIns="0" rIns="0" bIns="0" rtlCol="0">
            <a:spAutoFit/>
          </a:bodyPr>
          <a:lstStyle/>
          <a:p>
            <a:r>
              <a:rPr lang="en-US" dirty="0">
                <a:gradFill>
                  <a:gsLst>
                    <a:gs pos="0">
                      <a:prstClr val="black"/>
                    </a:gs>
                    <a:gs pos="86000">
                      <a:prstClr val="black"/>
                    </a:gs>
                  </a:gsLst>
                  <a:lin ang="5400000" scaled="0"/>
                </a:gradFill>
                <a:latin typeface="Consolas" pitchFamily="49" charset="0"/>
                <a:cs typeface="Consolas" pitchFamily="49" charset="0"/>
              </a:rPr>
              <a:t>results</a:t>
            </a:r>
          </a:p>
        </p:txBody>
      </p:sp>
      <p:sp>
        <p:nvSpPr>
          <p:cNvPr id="30" name="Oval 29"/>
          <p:cNvSpPr/>
          <p:nvPr/>
        </p:nvSpPr>
        <p:spPr bwMode="auto">
          <a:xfrm>
            <a:off x="3491273" y="4911235"/>
            <a:ext cx="400154" cy="420589"/>
          </a:xfrm>
          <a:prstGeom prst="ellipse">
            <a:avLst/>
          </a:prstGeom>
          <a:solidFill>
            <a:schemeClr val="accent1"/>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a:endParaRPr>
          </a:p>
        </p:txBody>
      </p:sp>
      <p:sp>
        <p:nvSpPr>
          <p:cNvPr id="31" name="Oval 30"/>
          <p:cNvSpPr/>
          <p:nvPr/>
        </p:nvSpPr>
        <p:spPr bwMode="auto">
          <a:xfrm>
            <a:off x="5114611" y="4911235"/>
            <a:ext cx="400154" cy="420589"/>
          </a:xfrm>
          <a:prstGeom prst="ellipse">
            <a:avLst/>
          </a:prstGeom>
          <a:solidFill>
            <a:schemeClr val="accent3">
              <a:lumMod val="75000"/>
            </a:schemeClr>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Calibri"/>
            </a:endParaRPr>
          </a:p>
        </p:txBody>
      </p:sp>
      <p:sp>
        <p:nvSpPr>
          <p:cNvPr id="32" name="Oval 31"/>
          <p:cNvSpPr/>
          <p:nvPr/>
        </p:nvSpPr>
        <p:spPr bwMode="auto">
          <a:xfrm>
            <a:off x="5847654" y="4911235"/>
            <a:ext cx="400154" cy="420589"/>
          </a:xfrm>
          <a:prstGeom prst="ellipse">
            <a:avLst/>
          </a:prstGeom>
          <a:solidFill>
            <a:schemeClr val="accent3">
              <a:lumMod val="75000"/>
            </a:schemeClr>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Calibri"/>
            </a:endParaRPr>
          </a:p>
        </p:txBody>
      </p:sp>
      <p:sp>
        <p:nvSpPr>
          <p:cNvPr id="33" name="Oval 32"/>
          <p:cNvSpPr/>
          <p:nvPr/>
        </p:nvSpPr>
        <p:spPr bwMode="auto">
          <a:xfrm>
            <a:off x="7172547" y="4911235"/>
            <a:ext cx="400154" cy="420589"/>
          </a:xfrm>
          <a:prstGeom prst="ellipse">
            <a:avLst/>
          </a:prstGeom>
          <a:solidFill>
            <a:schemeClr val="accent1"/>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Calibri"/>
            </a:endParaRPr>
          </a:p>
        </p:txBody>
      </p:sp>
      <p:cxnSp>
        <p:nvCxnSpPr>
          <p:cNvPr id="45" name="Straight Arrow Connector 44"/>
          <p:cNvCxnSpPr>
            <a:stCxn id="7" idx="2"/>
            <a:endCxn id="12" idx="0"/>
          </p:cNvCxnSpPr>
          <p:nvPr/>
        </p:nvCxnSpPr>
        <p:spPr>
          <a:xfrm>
            <a:off x="7763026" y="2725682"/>
            <a:ext cx="1043662" cy="2088746"/>
          </a:xfrm>
          <a:prstGeom prst="straightConnector1">
            <a:avLst/>
          </a:prstGeom>
          <a:noFill/>
          <a:ln w="50800" cap="flat" cmpd="sng" algn="ctr">
            <a:solidFill>
              <a:schemeClr val="tx1">
                <a:lumMod val="75000"/>
                <a:lumOff val="25000"/>
              </a:schemeClr>
            </a:solidFill>
            <a:prstDash val="sysDash"/>
            <a:miter lim="800000"/>
            <a:tailEnd type="arrow"/>
          </a:ln>
          <a:effectLst/>
        </p:spPr>
      </p:cxnSp>
      <p:pic>
        <p:nvPicPr>
          <p:cNvPr id="54" name="Picture 2" descr="C:\Users\wesdyer\AppData\Local\Microsoft\Windows\Temporary Internet Files\Low\Content.IE5\UD4N6DVF\MC900431586[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43539" y="3394997"/>
            <a:ext cx="568689" cy="552187"/>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C:\Users\wesdyer\AppData\Local\Microsoft\Windows\Temporary Internet Files\Low\Content.IE5\UD4N6DVF\MC900431586[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1854" y="3388636"/>
            <a:ext cx="568689" cy="55218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C:\Users\wesdyer\AppData\Local\Microsoft\Windows\Temporary Internet Files\Low\Content.IE5\UD4N6DVF\MC900431586[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28948" y="3394192"/>
            <a:ext cx="568689" cy="552187"/>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C:\Users\wesdyer\AppData\Local\Microsoft\Windows\Temporary Internet Files\Low\Content.IE5\UD4N6DVF\MC900431586[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39298" y="3394997"/>
            <a:ext cx="568689" cy="552187"/>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C:\Users\wesdyer\AppData\Local\Microsoft\Windows\Temporary Internet Files\Low\Content.IE5\UD4N6DVF\MC900431586[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96938" y="3391731"/>
            <a:ext cx="568689" cy="552187"/>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bwMode="auto">
          <a:xfrm>
            <a:off x="2107414" y="2229663"/>
            <a:ext cx="400154" cy="420589"/>
          </a:xfrm>
          <a:prstGeom prst="ellipse">
            <a:avLst/>
          </a:prstGeom>
          <a:solidFill>
            <a:schemeClr val="accent1"/>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a:endParaRPr>
          </a:p>
        </p:txBody>
      </p:sp>
      <p:sp>
        <p:nvSpPr>
          <p:cNvPr id="6" name="Oval 5"/>
          <p:cNvSpPr/>
          <p:nvPr/>
        </p:nvSpPr>
        <p:spPr bwMode="auto">
          <a:xfrm>
            <a:off x="3730752" y="2229663"/>
            <a:ext cx="400154" cy="420589"/>
          </a:xfrm>
          <a:prstGeom prst="ellipse">
            <a:avLst/>
          </a:prstGeom>
          <a:solidFill>
            <a:schemeClr val="accent3">
              <a:lumMod val="75000"/>
            </a:schemeClr>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Calibri"/>
            </a:endParaRPr>
          </a:p>
        </p:txBody>
      </p:sp>
      <p:sp>
        <p:nvSpPr>
          <p:cNvPr id="8" name="Oval 7"/>
          <p:cNvSpPr/>
          <p:nvPr/>
        </p:nvSpPr>
        <p:spPr bwMode="auto">
          <a:xfrm>
            <a:off x="4463795" y="2229663"/>
            <a:ext cx="400154" cy="420589"/>
          </a:xfrm>
          <a:prstGeom prst="ellipse">
            <a:avLst/>
          </a:prstGeom>
          <a:solidFill>
            <a:schemeClr val="accent3">
              <a:lumMod val="75000"/>
            </a:schemeClr>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Calibri"/>
            </a:endParaRPr>
          </a:p>
        </p:txBody>
      </p:sp>
      <p:sp>
        <p:nvSpPr>
          <p:cNvPr id="9" name="Oval 8"/>
          <p:cNvSpPr/>
          <p:nvPr/>
        </p:nvSpPr>
        <p:spPr bwMode="auto">
          <a:xfrm>
            <a:off x="5788688" y="2229663"/>
            <a:ext cx="400154" cy="420589"/>
          </a:xfrm>
          <a:prstGeom prst="ellipse">
            <a:avLst/>
          </a:prstGeom>
          <a:solidFill>
            <a:schemeClr val="accent1"/>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Calibri"/>
            </a:endParaRPr>
          </a:p>
        </p:txBody>
      </p:sp>
    </p:spTree>
    <p:extLst>
      <p:ext uri="{BB962C8B-B14F-4D97-AF65-F5344CB8AC3E}">
        <p14:creationId xmlns:p14="http://schemas.microsoft.com/office/powerpoint/2010/main" val="238416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12500"/>
                                        <p:tgtEl>
                                          <p:spTgt spid="4"/>
                                        </p:tgtEl>
                                      </p:cBhvr>
                                    </p:animEffect>
                                  </p:childTnLst>
                                </p:cTn>
                              </p:par>
                              <p:par>
                                <p:cTn id="20" presetID="22" presetClass="entr" presetSubtype="8"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14000"/>
                                        <p:tgtEl>
                                          <p:spTgt spid="10"/>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22" presetClass="entr" presetSubtype="1" fill="hold" nodeType="withEffect">
                                  <p:stCondLst>
                                    <p:cond delay="1000"/>
                                  </p:stCondLst>
                                  <p:childTnLst>
                                    <p:set>
                                      <p:cBhvr>
                                        <p:cTn id="27" dur="1" fill="hold">
                                          <p:stCondLst>
                                            <p:cond delay="0"/>
                                          </p:stCondLst>
                                        </p:cTn>
                                        <p:tgtEl>
                                          <p:spTgt spid="15"/>
                                        </p:tgtEl>
                                        <p:attrNameLst>
                                          <p:attrName>style.visibility</p:attrName>
                                        </p:attrNameLst>
                                      </p:cBhvr>
                                      <p:to>
                                        <p:strVal val="visible"/>
                                      </p:to>
                                    </p:set>
                                    <p:animEffect transition="in" filter="wipe(up)">
                                      <p:cBhvr>
                                        <p:cTn id="28" dur="2750"/>
                                        <p:tgtEl>
                                          <p:spTgt spid="15"/>
                                        </p:tgtEl>
                                      </p:cBhvr>
                                    </p:animEffect>
                                  </p:childTnLst>
                                </p:cTn>
                              </p:par>
                              <p:par>
                                <p:cTn id="29" presetID="10" presetClass="entr" presetSubtype="0" fill="hold" nodeType="withEffect">
                                  <p:stCondLst>
                                    <p:cond delay="225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grpId="0" nodeType="withEffect">
                                  <p:stCondLst>
                                    <p:cond delay="350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par>
                                <p:cTn id="35" presetID="10" presetClass="entr" presetSubtype="0" fill="hold" grpId="0" nodeType="withEffect">
                                  <p:stCondLst>
                                    <p:cond delay="400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22" presetClass="entr" presetSubtype="1" fill="hold" nodeType="withEffect">
                                  <p:stCondLst>
                                    <p:cond delay="4750"/>
                                  </p:stCondLst>
                                  <p:childTnLst>
                                    <p:set>
                                      <p:cBhvr>
                                        <p:cTn id="39" dur="1" fill="hold">
                                          <p:stCondLst>
                                            <p:cond delay="0"/>
                                          </p:stCondLst>
                                        </p:cTn>
                                        <p:tgtEl>
                                          <p:spTgt spid="17"/>
                                        </p:tgtEl>
                                        <p:attrNameLst>
                                          <p:attrName>style.visibility</p:attrName>
                                        </p:attrNameLst>
                                      </p:cBhvr>
                                      <p:to>
                                        <p:strVal val="visible"/>
                                      </p:to>
                                    </p:set>
                                    <p:animEffect transition="in" filter="wipe(up)">
                                      <p:cBhvr>
                                        <p:cTn id="40" dur="2750"/>
                                        <p:tgtEl>
                                          <p:spTgt spid="17"/>
                                        </p:tgtEl>
                                      </p:cBhvr>
                                    </p:animEffect>
                                  </p:childTnLst>
                                </p:cTn>
                              </p:par>
                              <p:par>
                                <p:cTn id="41" presetID="10" presetClass="entr" presetSubtype="0" fill="hold" nodeType="withEffect">
                                  <p:stCondLst>
                                    <p:cond delay="6000"/>
                                  </p:stCondLst>
                                  <p:childTnLst>
                                    <p:set>
                                      <p:cBhvr>
                                        <p:cTn id="42" dur="1" fill="hold">
                                          <p:stCondLst>
                                            <p:cond delay="0"/>
                                          </p:stCondLst>
                                        </p:cTn>
                                        <p:tgtEl>
                                          <p:spTgt spid="57"/>
                                        </p:tgtEl>
                                        <p:attrNameLst>
                                          <p:attrName>style.visibility</p:attrName>
                                        </p:attrNameLst>
                                      </p:cBhvr>
                                      <p:to>
                                        <p:strVal val="visible"/>
                                      </p:to>
                                    </p:set>
                                    <p:animEffect transition="in" filter="fade">
                                      <p:cBhvr>
                                        <p:cTn id="43" dur="500"/>
                                        <p:tgtEl>
                                          <p:spTgt spid="57"/>
                                        </p:tgtEl>
                                      </p:cBhvr>
                                    </p:animEffect>
                                  </p:childTnLst>
                                </p:cTn>
                              </p:par>
                              <p:par>
                                <p:cTn id="44" presetID="10" presetClass="entr" presetSubtype="0" fill="hold" grpId="0" nodeType="withEffect">
                                  <p:stCondLst>
                                    <p:cond delay="725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par>
                                <p:cTn id="47" presetID="10" presetClass="entr" presetSubtype="0" fill="hold" grpId="0" nodeType="withEffect">
                                  <p:stCondLst>
                                    <p:cond delay="575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par>
                                <p:cTn id="50" presetID="22" presetClass="entr" presetSubtype="1" fill="hold" nodeType="withEffect">
                                  <p:stCondLst>
                                    <p:cond delay="6250"/>
                                  </p:stCondLst>
                                  <p:childTnLst>
                                    <p:set>
                                      <p:cBhvr>
                                        <p:cTn id="51" dur="1" fill="hold">
                                          <p:stCondLst>
                                            <p:cond delay="0"/>
                                          </p:stCondLst>
                                        </p:cTn>
                                        <p:tgtEl>
                                          <p:spTgt spid="19"/>
                                        </p:tgtEl>
                                        <p:attrNameLst>
                                          <p:attrName>style.visibility</p:attrName>
                                        </p:attrNameLst>
                                      </p:cBhvr>
                                      <p:to>
                                        <p:strVal val="visible"/>
                                      </p:to>
                                    </p:set>
                                    <p:animEffect transition="in" filter="wipe(up)">
                                      <p:cBhvr>
                                        <p:cTn id="52" dur="2750"/>
                                        <p:tgtEl>
                                          <p:spTgt spid="19"/>
                                        </p:tgtEl>
                                      </p:cBhvr>
                                    </p:animEffect>
                                  </p:childTnLst>
                                </p:cTn>
                              </p:par>
                              <p:par>
                                <p:cTn id="53" presetID="10" presetClass="entr" presetSubtype="0" fill="hold" nodeType="withEffect">
                                  <p:stCondLst>
                                    <p:cond delay="750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par>
                                <p:cTn id="56" presetID="10" presetClass="entr" presetSubtype="0" fill="hold" grpId="0" nodeType="withEffect">
                                  <p:stCondLst>
                                    <p:cond delay="875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par>
                                <p:cTn id="59" presetID="10" presetClass="entr" presetSubtype="0" fill="hold" grpId="0" nodeType="withEffect">
                                  <p:stCondLst>
                                    <p:cond delay="850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50"/>
                                        <p:tgtEl>
                                          <p:spTgt spid="9"/>
                                        </p:tgtEl>
                                      </p:cBhvr>
                                    </p:animEffect>
                                  </p:childTnLst>
                                </p:cTn>
                              </p:par>
                              <p:par>
                                <p:cTn id="62" presetID="22" presetClass="entr" presetSubtype="1" fill="hold" nodeType="withEffect">
                                  <p:stCondLst>
                                    <p:cond delay="9000"/>
                                  </p:stCondLst>
                                  <p:childTnLst>
                                    <p:set>
                                      <p:cBhvr>
                                        <p:cTn id="63" dur="1" fill="hold">
                                          <p:stCondLst>
                                            <p:cond delay="0"/>
                                          </p:stCondLst>
                                        </p:cTn>
                                        <p:tgtEl>
                                          <p:spTgt spid="21"/>
                                        </p:tgtEl>
                                        <p:attrNameLst>
                                          <p:attrName>style.visibility</p:attrName>
                                        </p:attrNameLst>
                                      </p:cBhvr>
                                      <p:to>
                                        <p:strVal val="visible"/>
                                      </p:to>
                                    </p:set>
                                    <p:animEffect transition="in" filter="wipe(up)">
                                      <p:cBhvr>
                                        <p:cTn id="64" dur="2750"/>
                                        <p:tgtEl>
                                          <p:spTgt spid="21"/>
                                        </p:tgtEl>
                                      </p:cBhvr>
                                    </p:animEffect>
                                  </p:childTnLst>
                                </p:cTn>
                              </p:par>
                              <p:par>
                                <p:cTn id="65" presetID="10" presetClass="entr" presetSubtype="0" fill="hold" nodeType="withEffect">
                                  <p:stCondLst>
                                    <p:cond delay="10250"/>
                                  </p:stCondLst>
                                  <p:childTnLst>
                                    <p:set>
                                      <p:cBhvr>
                                        <p:cTn id="66" dur="1" fill="hold">
                                          <p:stCondLst>
                                            <p:cond delay="0"/>
                                          </p:stCondLst>
                                        </p:cTn>
                                        <p:tgtEl>
                                          <p:spTgt spid="59"/>
                                        </p:tgtEl>
                                        <p:attrNameLst>
                                          <p:attrName>style.visibility</p:attrName>
                                        </p:attrNameLst>
                                      </p:cBhvr>
                                      <p:to>
                                        <p:strVal val="visible"/>
                                      </p:to>
                                    </p:set>
                                    <p:animEffect transition="in" filter="fade">
                                      <p:cBhvr>
                                        <p:cTn id="67" dur="500"/>
                                        <p:tgtEl>
                                          <p:spTgt spid="59"/>
                                        </p:tgtEl>
                                      </p:cBhvr>
                                    </p:animEffect>
                                  </p:childTnLst>
                                </p:cTn>
                              </p:par>
                              <p:par>
                                <p:cTn id="68" presetID="10" presetClass="entr" presetSubtype="0" fill="hold" grpId="0" nodeType="withEffect">
                                  <p:stCondLst>
                                    <p:cond delay="1150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500"/>
                                        <p:tgtEl>
                                          <p:spTgt spid="33"/>
                                        </p:tgtEl>
                                      </p:cBhvr>
                                    </p:animEffect>
                                  </p:childTnLst>
                                </p:cTn>
                              </p:par>
                              <p:par>
                                <p:cTn id="71" presetID="10" presetClass="entr" presetSubtype="0" fill="hold" grpId="0" nodeType="withEffect">
                                  <p:stCondLst>
                                    <p:cond delay="10500"/>
                                  </p:stCondLst>
                                  <p:childTnLst>
                                    <p:set>
                                      <p:cBhvr>
                                        <p:cTn id="72" dur="1" fill="hold">
                                          <p:stCondLst>
                                            <p:cond delay="0"/>
                                          </p:stCondLst>
                                        </p:cTn>
                                        <p:tgtEl>
                                          <p:spTgt spid="7"/>
                                        </p:tgtEl>
                                        <p:attrNameLst>
                                          <p:attrName>style.visibility</p:attrName>
                                        </p:attrNameLst>
                                      </p:cBhvr>
                                      <p:to>
                                        <p:strVal val="visible"/>
                                      </p:to>
                                    </p:set>
                                    <p:animEffect transition="in" filter="fade">
                                      <p:cBhvr>
                                        <p:cTn id="73" dur="500"/>
                                        <p:tgtEl>
                                          <p:spTgt spid="7"/>
                                        </p:tgtEl>
                                      </p:cBhvr>
                                    </p:animEffect>
                                  </p:childTnLst>
                                </p:cTn>
                              </p:par>
                              <p:par>
                                <p:cTn id="74" presetID="22" presetClass="entr" presetSubtype="1" fill="hold" nodeType="withEffect">
                                  <p:stCondLst>
                                    <p:cond delay="11000"/>
                                  </p:stCondLst>
                                  <p:childTnLst>
                                    <p:set>
                                      <p:cBhvr>
                                        <p:cTn id="75" dur="1" fill="hold">
                                          <p:stCondLst>
                                            <p:cond delay="0"/>
                                          </p:stCondLst>
                                        </p:cTn>
                                        <p:tgtEl>
                                          <p:spTgt spid="45"/>
                                        </p:tgtEl>
                                        <p:attrNameLst>
                                          <p:attrName>style.visibility</p:attrName>
                                        </p:attrNameLst>
                                      </p:cBhvr>
                                      <p:to>
                                        <p:strVal val="visible"/>
                                      </p:to>
                                    </p:set>
                                    <p:animEffect transition="in" filter="wipe(up)">
                                      <p:cBhvr>
                                        <p:cTn id="76" dur="2750"/>
                                        <p:tgtEl>
                                          <p:spTgt spid="45"/>
                                        </p:tgtEl>
                                      </p:cBhvr>
                                    </p:animEffect>
                                  </p:childTnLst>
                                </p:cTn>
                              </p:par>
                              <p:par>
                                <p:cTn id="77" presetID="10" presetClass="entr" presetSubtype="0" fill="hold" nodeType="withEffect">
                                  <p:stCondLst>
                                    <p:cond delay="12250"/>
                                  </p:stCondLst>
                                  <p:childTnLst>
                                    <p:set>
                                      <p:cBhvr>
                                        <p:cTn id="78" dur="1" fill="hold">
                                          <p:stCondLst>
                                            <p:cond delay="0"/>
                                          </p:stCondLst>
                                        </p:cTn>
                                        <p:tgtEl>
                                          <p:spTgt spid="60"/>
                                        </p:tgtEl>
                                        <p:attrNameLst>
                                          <p:attrName>style.visibility</p:attrName>
                                        </p:attrNameLst>
                                      </p:cBhvr>
                                      <p:to>
                                        <p:strVal val="visible"/>
                                      </p:to>
                                    </p:set>
                                    <p:animEffect transition="in" filter="fade">
                                      <p:cBhvr>
                                        <p:cTn id="79" dur="500"/>
                                        <p:tgtEl>
                                          <p:spTgt spid="60"/>
                                        </p:tgtEl>
                                      </p:cBhvr>
                                    </p:animEffect>
                                  </p:childTnLst>
                                </p:cTn>
                              </p:par>
                              <p:par>
                                <p:cTn id="80" presetID="10" presetClass="entr" presetSubtype="0" fill="hold" grpId="0" nodeType="withEffect">
                                  <p:stCondLst>
                                    <p:cond delay="13500"/>
                                  </p:stCondLst>
                                  <p:childTnLst>
                                    <p:set>
                                      <p:cBhvr>
                                        <p:cTn id="81" dur="1" fill="hold">
                                          <p:stCondLst>
                                            <p:cond delay="0"/>
                                          </p:stCondLst>
                                        </p:cTn>
                                        <p:tgtEl>
                                          <p:spTgt spid="12"/>
                                        </p:tgtEl>
                                        <p:attrNameLst>
                                          <p:attrName>style.visibility</p:attrName>
                                        </p:attrNameLst>
                                      </p:cBhvr>
                                      <p:to>
                                        <p:strVal val="visible"/>
                                      </p:to>
                                    </p:set>
                                    <p:animEffect transition="in" filter="fade">
                                      <p:cBhvr>
                                        <p:cTn id="8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4" grpId="0"/>
      <p:bldP spid="23" grpId="0"/>
      <p:bldP spid="27" grpId="0"/>
      <p:bldP spid="30" grpId="0" animBg="1"/>
      <p:bldP spid="31" grpId="0" animBg="1"/>
      <p:bldP spid="32" grpId="0" animBg="1"/>
      <p:bldP spid="33" grpId="0" animBg="1"/>
      <p:bldP spid="5" grpId="0" animBg="1"/>
      <p:bldP spid="6" grpId="0" animBg="1"/>
      <p:bldP spid="8" grpId="0"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OnNext</a:t>
            </a:r>
            <a:r>
              <a:rPr lang="en-US" dirty="0" smtClean="0"/>
              <a:t>:</a:t>
            </a:r>
            <a:br>
              <a:rPr lang="en-US" dirty="0" smtClean="0"/>
            </a:br>
            <a:r>
              <a:rPr lang="en-US" dirty="0" smtClean="0"/>
              <a:t>Drag and Drop</a:t>
            </a:r>
            <a:endParaRPr lang="en-US" dirty="0"/>
          </a:p>
        </p:txBody>
      </p:sp>
    </p:spTree>
    <p:extLst>
      <p:ext uri="{BB962C8B-B14F-4D97-AF65-F5344CB8AC3E}">
        <p14:creationId xmlns:p14="http://schemas.microsoft.com/office/powerpoint/2010/main" val="2918325292"/>
      </p:ext>
    </p:extLst>
  </p:cSld>
  <p:clrMapOvr>
    <a:masterClrMapping/>
  </p:clrMapOvr>
  <p:transition spd="slow">
    <p:push/>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Querying UI Events</a:t>
            </a:r>
            <a:endParaRPr lang="en-US" dirty="0"/>
          </a:p>
        </p:txBody>
      </p:sp>
      <p:sp>
        <p:nvSpPr>
          <p:cNvPr id="9" name="Text Placeholder 4"/>
          <p:cNvSpPr txBox="1">
            <a:spLocks/>
          </p:cNvSpPr>
          <p:nvPr/>
        </p:nvSpPr>
        <p:spPr>
          <a:xfrm>
            <a:off x="431370" y="1038746"/>
            <a:ext cx="11374199" cy="604909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err="1" smtClean="0">
                <a:ln>
                  <a:noFill/>
                </a:ln>
                <a:solidFill>
                  <a:srgbClr val="0072C6"/>
                </a:solidFill>
                <a:effectLst/>
                <a:uLnTx/>
                <a:uFillTx/>
                <a:latin typeface="Consolas" panose="020B0609020204030204" pitchFamily="49" charset="0"/>
                <a:cs typeface="Consolas" panose="020B0609020204030204" pitchFamily="49" charset="0"/>
              </a:rPr>
              <a:t>var</a:t>
            </a:r>
            <a:r>
              <a:rPr kumimoji="0" lang="en-US" sz="2448" b="0" i="0" u="none" strike="noStrike" kern="1200" cap="none" spc="0" normalizeH="0" baseline="0" noProof="0" dirty="0" smtClean="0">
                <a:ln>
                  <a:noFill/>
                </a:ln>
                <a:solidFill>
                  <a:srgbClr val="9DD7FC"/>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mousedrag</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mousedown.</a:t>
            </a:r>
            <a:r>
              <a:rPr kumimoji="0" lang="en-US" sz="2448" b="1" i="0" u="none" strike="noStrike" kern="1200" cap="none" spc="0" normalizeH="0" baseline="0" noProof="0" dirty="0" err="1" smtClean="0">
                <a:ln>
                  <a:noFill/>
                </a:ln>
                <a:solidFill>
                  <a:srgbClr val="F15628"/>
                </a:solidFill>
                <a:effectLst/>
                <a:uLnTx/>
                <a:uFillTx/>
                <a:latin typeface="Consolas" panose="020B0609020204030204" pitchFamily="49" charset="0"/>
                <a:cs typeface="Consolas" panose="020B0609020204030204" pitchFamily="49" charset="0"/>
              </a:rPr>
              <a:t>flatMap</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r>
              <a:rPr kumimoji="0" lang="en-US" sz="2448" b="0" i="0" u="none" strike="noStrike" kern="1200" cap="none" spc="0" normalizeH="0" baseline="0" noProof="0" dirty="0" smtClean="0">
                <a:ln>
                  <a:noFill/>
                </a:ln>
                <a:solidFill>
                  <a:srgbClr val="0072C6"/>
                </a:solidFill>
                <a:effectLst/>
                <a:uLnTx/>
                <a:uFillTx/>
                <a:latin typeface="Consolas" panose="020B0609020204030204" pitchFamily="49" charset="0"/>
                <a:cs typeface="Consolas" panose="020B0609020204030204" pitchFamily="49" charset="0"/>
              </a:rPr>
              <a:t>function</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(md)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632"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smtClean="0">
                <a:ln>
                  <a:noFill/>
                </a:ln>
                <a:solidFill>
                  <a:srgbClr val="258244">
                    <a:lumMod val="75000"/>
                  </a:srgbClr>
                </a:solidFill>
                <a:effectLst/>
                <a:uLnTx/>
                <a:uFillTx/>
                <a:latin typeface="Consolas" panose="020B0609020204030204" pitchFamily="49" charset="0"/>
                <a:cs typeface="Consolas" panose="020B0609020204030204" pitchFamily="49" charset="0"/>
              </a:rPr>
              <a:t>// calculate offsets when mouse down</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0072C6"/>
                </a:solidFill>
                <a:effectLst/>
                <a:uLnTx/>
                <a:uFillTx/>
                <a:latin typeface="Consolas" panose="020B0609020204030204" pitchFamily="49" charset="0"/>
                <a:cs typeface="Consolas" panose="020B0609020204030204" pitchFamily="49" charset="0"/>
              </a:rPr>
              <a:t>var</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md.offsetX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startY</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md.offsetY</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632"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endParaRPr>
          </a:p>
        </p:txBody>
      </p:sp>
      <p:pic>
        <p:nvPicPr>
          <p:cNvPr id="7" name="Picture 6"/>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17911" y="1997"/>
            <a:ext cx="1774089" cy="1186946"/>
          </a:xfrm>
          <a:prstGeom prst="rect">
            <a:avLst/>
          </a:prstGeom>
        </p:spPr>
      </p:pic>
      <p:sp>
        <p:nvSpPr>
          <p:cNvPr id="10" name="Line Callout 1 9"/>
          <p:cNvSpPr/>
          <p:nvPr/>
        </p:nvSpPr>
        <p:spPr bwMode="auto">
          <a:xfrm>
            <a:off x="8816779" y="2011396"/>
            <a:ext cx="2754735" cy="686584"/>
          </a:xfrm>
          <a:prstGeom prst="borderCallout1">
            <a:avLst>
              <a:gd name="adj1" fmla="val 12027"/>
              <a:gd name="adj2" fmla="val -3200"/>
              <a:gd name="adj3" fmla="val -70317"/>
              <a:gd name="adj4" fmla="val -36900"/>
            </a:avLst>
          </a:prstGeom>
          <a:solidFill>
            <a:schemeClr val="accent1"/>
          </a:solidFill>
          <a:ln w="28575">
            <a:solidFill>
              <a:schemeClr val="accent1">
                <a:lumMod val="75000"/>
              </a:schemeClr>
            </a:solid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lt1"/>
                </a:solidFill>
              </a:rPr>
              <a:t>For each mouse down</a:t>
            </a:r>
          </a:p>
        </p:txBody>
      </p:sp>
      <p:sp>
        <p:nvSpPr>
          <p:cNvPr id="11" name="Oval 10"/>
          <p:cNvSpPr/>
          <p:nvPr/>
        </p:nvSpPr>
        <p:spPr bwMode="auto">
          <a:xfrm>
            <a:off x="10965388" y="1724175"/>
            <a:ext cx="485731" cy="485731"/>
          </a:xfrm>
          <a:prstGeom prst="ellipse">
            <a:avLst/>
          </a:prstGeom>
          <a:solidFill>
            <a:srgbClr val="505050">
              <a:lumMod val="50000"/>
            </a:srgbClr>
          </a:solidFill>
          <a:ln w="10795" cap="flat" cmpd="sng" algn="ctr">
            <a:solidFill>
              <a:srgbClr val="505050">
                <a:shade val="50000"/>
              </a:srgbClr>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rPr>
              <a:t>1</a:t>
            </a:r>
          </a:p>
        </p:txBody>
      </p:sp>
    </p:spTree>
    <p:extLst>
      <p:ext uri="{BB962C8B-B14F-4D97-AF65-F5344CB8AC3E}">
        <p14:creationId xmlns:p14="http://schemas.microsoft.com/office/powerpoint/2010/main" val="3329517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Querying UI Events</a:t>
            </a:r>
          </a:p>
        </p:txBody>
      </p:sp>
      <p:sp>
        <p:nvSpPr>
          <p:cNvPr id="11" name="Text Placeholder 4"/>
          <p:cNvSpPr txBox="1">
            <a:spLocks/>
          </p:cNvSpPr>
          <p:nvPr/>
        </p:nvSpPr>
        <p:spPr>
          <a:xfrm>
            <a:off x="431370" y="1037738"/>
            <a:ext cx="11374199" cy="604909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err="1" smtClean="0">
                <a:ln>
                  <a:noFill/>
                </a:ln>
                <a:solidFill>
                  <a:srgbClr val="0072C6"/>
                </a:solidFill>
                <a:effectLst/>
                <a:uLnTx/>
                <a:uFillTx/>
                <a:latin typeface="Consolas" panose="020B0609020204030204" pitchFamily="49" charset="0"/>
                <a:cs typeface="Consolas" panose="020B0609020204030204" pitchFamily="49" charset="0"/>
              </a:rPr>
              <a:t>var</a:t>
            </a:r>
            <a:r>
              <a:rPr kumimoji="0" lang="en-US" sz="2448" b="0" i="0" u="none" strike="noStrike" kern="1200" cap="none" spc="0" normalizeH="0" baseline="0" noProof="0" dirty="0" smtClean="0">
                <a:ln>
                  <a:noFill/>
                </a:ln>
                <a:solidFill>
                  <a:srgbClr val="9DD7FC"/>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mousedrag</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mousedown.</a:t>
            </a:r>
            <a:r>
              <a:rPr kumimoji="0" lang="en-US" sz="2448" b="1" i="0" u="none" strike="noStrike" kern="1200" cap="none" spc="0" normalizeH="0" baseline="0" noProof="0" dirty="0" err="1" smtClean="0">
                <a:ln>
                  <a:noFill/>
                </a:ln>
                <a:solidFill>
                  <a:srgbClr val="F15628"/>
                </a:solidFill>
                <a:effectLst/>
                <a:uLnTx/>
                <a:uFillTx/>
                <a:latin typeface="Consolas" panose="020B0609020204030204" pitchFamily="49" charset="0"/>
                <a:cs typeface="Consolas" panose="020B0609020204030204" pitchFamily="49" charset="0"/>
              </a:rPr>
              <a:t>flatMap</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r>
              <a:rPr kumimoji="0" lang="en-US" sz="2448" b="0" i="0" u="none" strike="noStrike" kern="1200" cap="none" spc="0" normalizeH="0" baseline="0" noProof="0" dirty="0" smtClean="0">
                <a:ln>
                  <a:noFill/>
                </a:ln>
                <a:solidFill>
                  <a:srgbClr val="0072C6"/>
                </a:solidFill>
                <a:effectLst/>
                <a:uLnTx/>
                <a:uFillTx/>
                <a:latin typeface="Consolas" panose="020B0609020204030204" pitchFamily="49" charset="0"/>
                <a:cs typeface="Consolas" panose="020B0609020204030204" pitchFamily="49" charset="0"/>
              </a:rPr>
              <a:t>function</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(md)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632"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smtClean="0">
                <a:ln>
                  <a:noFill/>
                </a:ln>
                <a:solidFill>
                  <a:srgbClr val="258244">
                    <a:lumMod val="75000"/>
                  </a:srgbClr>
                </a:solidFill>
                <a:effectLst/>
                <a:uLnTx/>
                <a:uFillTx/>
                <a:latin typeface="Consolas" panose="020B0609020204030204" pitchFamily="49" charset="0"/>
                <a:cs typeface="Consolas" panose="020B0609020204030204" pitchFamily="49" charset="0"/>
              </a:rPr>
              <a:t>// calculate offsets when mouse down</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0072C6"/>
                </a:solidFill>
                <a:effectLst/>
                <a:uLnTx/>
                <a:uFillTx/>
                <a:latin typeface="Consolas" panose="020B0609020204030204" pitchFamily="49" charset="0"/>
                <a:cs typeface="Consolas" panose="020B0609020204030204" pitchFamily="49" charset="0"/>
              </a:rPr>
              <a:t>var</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md.offsetX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startY</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md.offsetY</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632"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smtClean="0">
                <a:ln>
                  <a:noFill/>
                </a:ln>
                <a:solidFill>
                  <a:srgbClr val="258244">
                    <a:lumMod val="75000"/>
                  </a:srgbClr>
                </a:solidFill>
                <a:effectLst/>
                <a:uLnTx/>
                <a:uFillTx/>
                <a:latin typeface="Consolas" panose="020B0609020204030204" pitchFamily="49" charset="0"/>
                <a:cs typeface="Consolas" panose="020B0609020204030204" pitchFamily="49" charset="0"/>
              </a:rPr>
              <a:t>// calculate diffs until mouse up</a:t>
            </a: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smtClean="0">
                <a:ln>
                  <a:noFill/>
                </a:ln>
                <a:solidFill>
                  <a:srgbClr val="0072C6"/>
                </a:solidFill>
                <a:effectLst/>
                <a:uLnTx/>
                <a:uFillTx/>
                <a:latin typeface="Consolas" panose="020B0609020204030204" pitchFamily="49" charset="0"/>
                <a:cs typeface="Consolas" panose="020B0609020204030204" pitchFamily="49" charset="0"/>
              </a:rPr>
              <a:t>return</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mousemove.</a:t>
            </a:r>
            <a:r>
              <a:rPr kumimoji="0" lang="en-US" sz="2448" b="1" i="0" u="none" strike="noStrike" kern="1200" cap="none" spc="0" normalizeH="0" baseline="0" noProof="0" dirty="0" err="1" smtClean="0">
                <a:ln>
                  <a:noFill/>
                </a:ln>
                <a:solidFill>
                  <a:srgbClr val="F15628"/>
                </a:solidFill>
                <a:effectLst/>
                <a:uLnTx/>
                <a:uFillTx/>
                <a:latin typeface="Consolas" panose="020B0609020204030204" pitchFamily="49" charset="0"/>
                <a:cs typeface="Consolas" panose="020B0609020204030204" pitchFamily="49" charset="0"/>
              </a:rPr>
              <a:t>map</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r>
              <a:rPr kumimoji="0" lang="en-US" sz="2448" b="0" i="0" u="none" strike="noStrike" kern="1200" cap="none" spc="0" normalizeH="0" baseline="0" noProof="0" dirty="0" smtClean="0">
                <a:ln>
                  <a:noFill/>
                </a:ln>
                <a:solidFill>
                  <a:srgbClr val="0072C6"/>
                </a:solidFill>
                <a:effectLst/>
                <a:uLnTx/>
                <a:uFillTx/>
                <a:latin typeface="Consolas" panose="020B0609020204030204" pitchFamily="49" charset="0"/>
                <a:cs typeface="Consolas" panose="020B0609020204030204" pitchFamily="49" charset="0"/>
              </a:rPr>
              <a:t>function</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(mm)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0072C6"/>
                </a:solidFill>
                <a:effectLst/>
                <a:uLnTx/>
                <a:uFillTx/>
                <a:latin typeface="Consolas" panose="020B0609020204030204" pitchFamily="49" charset="0"/>
                <a:cs typeface="Consolas" panose="020B0609020204030204" pitchFamily="49" charset="0"/>
              </a:rPr>
              <a:t>        return</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left: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mm.clientX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top: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mm.clientY</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startY</a:t>
            </a: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endParaRPr>
          </a:p>
        </p:txBody>
      </p:sp>
      <p:pic>
        <p:nvPicPr>
          <p:cNvPr id="15" name="Picture 1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17911" y="1997"/>
            <a:ext cx="1774089" cy="1186946"/>
          </a:xfrm>
          <a:prstGeom prst="rect">
            <a:avLst/>
          </a:prstGeom>
        </p:spPr>
      </p:pic>
      <p:sp>
        <p:nvSpPr>
          <p:cNvPr id="16" name="Line Callout 1 15"/>
          <p:cNvSpPr/>
          <p:nvPr/>
        </p:nvSpPr>
        <p:spPr bwMode="auto">
          <a:xfrm>
            <a:off x="8816779" y="2011396"/>
            <a:ext cx="2754735" cy="686584"/>
          </a:xfrm>
          <a:prstGeom prst="borderCallout1">
            <a:avLst>
              <a:gd name="adj1" fmla="val 12027"/>
              <a:gd name="adj2" fmla="val -3200"/>
              <a:gd name="adj3" fmla="val -70317"/>
              <a:gd name="adj4" fmla="val -36900"/>
            </a:avLst>
          </a:prstGeom>
          <a:solidFill>
            <a:schemeClr val="accent1"/>
          </a:solidFill>
          <a:ln w="28575">
            <a:solidFill>
              <a:schemeClr val="accent1">
                <a:lumMod val="75000"/>
              </a:schemeClr>
            </a:solid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lt1"/>
                </a:solidFill>
              </a:rPr>
              <a:t>For each mouse down</a:t>
            </a:r>
          </a:p>
        </p:txBody>
      </p:sp>
      <p:sp>
        <p:nvSpPr>
          <p:cNvPr id="17" name="Oval 16"/>
          <p:cNvSpPr/>
          <p:nvPr/>
        </p:nvSpPr>
        <p:spPr bwMode="auto">
          <a:xfrm>
            <a:off x="10965388" y="1724175"/>
            <a:ext cx="485731" cy="485731"/>
          </a:xfrm>
          <a:prstGeom prst="ellipse">
            <a:avLst/>
          </a:prstGeom>
          <a:solidFill>
            <a:srgbClr val="505050">
              <a:lumMod val="50000"/>
            </a:srgbClr>
          </a:solidFill>
          <a:ln w="10795" cap="flat" cmpd="sng" algn="ctr">
            <a:solidFill>
              <a:srgbClr val="505050">
                <a:shade val="50000"/>
              </a:srgbClr>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rPr>
              <a:t>1</a:t>
            </a:r>
          </a:p>
        </p:txBody>
      </p:sp>
      <p:sp>
        <p:nvSpPr>
          <p:cNvPr id="18" name="Line Callout 1 17"/>
          <p:cNvSpPr/>
          <p:nvPr/>
        </p:nvSpPr>
        <p:spPr bwMode="auto">
          <a:xfrm>
            <a:off x="8833828" y="3910293"/>
            <a:ext cx="2737686" cy="705250"/>
          </a:xfrm>
          <a:prstGeom prst="borderCallout1">
            <a:avLst>
              <a:gd name="adj1" fmla="val 47884"/>
              <a:gd name="adj2" fmla="val -557"/>
              <a:gd name="adj3" fmla="val 3807"/>
              <a:gd name="adj4" fmla="val -30989"/>
            </a:avLst>
          </a:prstGeom>
          <a:solidFill>
            <a:schemeClr val="accent1"/>
          </a:solidFill>
          <a:ln w="28575">
            <a:solidFill>
              <a:schemeClr val="accent1">
                <a:lumMod val="75000"/>
              </a:schemeClr>
            </a:solid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T</a:t>
            </a:r>
            <a:r>
              <a:rPr lang="en-US" sz="2000" dirty="0" smtClean="0">
                <a:solidFill>
                  <a:schemeClr val="lt1"/>
                </a:solidFill>
              </a:rPr>
              <a:t>ake mouse </a:t>
            </a:r>
            <a:r>
              <a:rPr lang="en-US" sz="2000" dirty="0">
                <a:solidFill>
                  <a:schemeClr val="lt1"/>
                </a:solidFill>
              </a:rPr>
              <a:t>moves</a:t>
            </a:r>
          </a:p>
        </p:txBody>
      </p:sp>
      <p:sp>
        <p:nvSpPr>
          <p:cNvPr id="22" name="Oval 21"/>
          <p:cNvSpPr/>
          <p:nvPr/>
        </p:nvSpPr>
        <p:spPr bwMode="auto">
          <a:xfrm>
            <a:off x="10987159" y="3588069"/>
            <a:ext cx="485731" cy="485731"/>
          </a:xfrm>
          <a:prstGeom prst="ellipse">
            <a:avLst/>
          </a:prstGeom>
          <a:solidFill>
            <a:srgbClr val="505050">
              <a:lumMod val="50000"/>
            </a:srgbClr>
          </a:solidFill>
          <a:ln w="10795" cap="flat" cmpd="sng" algn="ctr">
            <a:solidFill>
              <a:srgbClr val="505050">
                <a:shade val="50000"/>
              </a:srgbClr>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rPr>
              <a:t>2</a:t>
            </a:r>
          </a:p>
        </p:txBody>
      </p:sp>
    </p:spTree>
    <p:extLst>
      <p:ext uri="{BB962C8B-B14F-4D97-AF65-F5344CB8AC3E}">
        <p14:creationId xmlns:p14="http://schemas.microsoft.com/office/powerpoint/2010/main" val="4196418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2197" y="1355"/>
            <a:ext cx="9075761" cy="6879427"/>
          </a:xfrm>
          <a:prstGeom prst="rect">
            <a:avLst/>
          </a:prstGeom>
        </p:spPr>
      </p:pic>
    </p:spTree>
    <p:extLst>
      <p:ext uri="{BB962C8B-B14F-4D97-AF65-F5344CB8AC3E}">
        <p14:creationId xmlns:p14="http://schemas.microsoft.com/office/powerpoint/2010/main" val="3934803776"/>
      </p:ext>
    </p:extLst>
  </p:cSld>
  <p:clrMapOvr>
    <a:masterClrMapping/>
  </p:clrMapOvr>
  <p:transition spd="slow">
    <p:push/>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Querying UI Events</a:t>
            </a:r>
          </a:p>
        </p:txBody>
      </p:sp>
      <p:sp>
        <p:nvSpPr>
          <p:cNvPr id="24" name="Text Placeholder 4"/>
          <p:cNvSpPr txBox="1">
            <a:spLocks/>
          </p:cNvSpPr>
          <p:nvPr/>
        </p:nvSpPr>
        <p:spPr>
          <a:xfrm>
            <a:off x="431370" y="1038746"/>
            <a:ext cx="11374199" cy="604909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err="1" smtClean="0">
                <a:ln>
                  <a:noFill/>
                </a:ln>
                <a:solidFill>
                  <a:srgbClr val="0072C6"/>
                </a:solidFill>
                <a:effectLst/>
                <a:uLnTx/>
                <a:uFillTx/>
                <a:latin typeface="Consolas" panose="020B0609020204030204" pitchFamily="49" charset="0"/>
                <a:cs typeface="Consolas" panose="020B0609020204030204" pitchFamily="49" charset="0"/>
              </a:rPr>
              <a:t>var</a:t>
            </a:r>
            <a:r>
              <a:rPr kumimoji="0" lang="en-US" sz="2448" b="0" i="0" u="none" strike="noStrike" kern="1200" cap="none" spc="0" normalizeH="0" baseline="0" noProof="0" dirty="0" smtClean="0">
                <a:ln>
                  <a:noFill/>
                </a:ln>
                <a:solidFill>
                  <a:srgbClr val="9DD7FC"/>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mousedrag</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mousedown.</a:t>
            </a:r>
            <a:r>
              <a:rPr kumimoji="0" lang="en-US" sz="2448" b="1" i="0" u="none" strike="noStrike" kern="1200" cap="none" spc="0" normalizeH="0" baseline="0" noProof="0" dirty="0" err="1" smtClean="0">
                <a:ln>
                  <a:noFill/>
                </a:ln>
                <a:solidFill>
                  <a:srgbClr val="F15628"/>
                </a:solidFill>
                <a:effectLst/>
                <a:uLnTx/>
                <a:uFillTx/>
                <a:latin typeface="Consolas" panose="020B0609020204030204" pitchFamily="49" charset="0"/>
                <a:cs typeface="Consolas" panose="020B0609020204030204" pitchFamily="49" charset="0"/>
              </a:rPr>
              <a:t>flatMap</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r>
              <a:rPr kumimoji="0" lang="en-US" sz="2448" b="0" i="0" u="none" strike="noStrike" kern="1200" cap="none" spc="0" normalizeH="0" baseline="0" noProof="0" dirty="0" smtClean="0">
                <a:ln>
                  <a:noFill/>
                </a:ln>
                <a:solidFill>
                  <a:srgbClr val="0072C6"/>
                </a:solidFill>
                <a:effectLst/>
                <a:uLnTx/>
                <a:uFillTx/>
                <a:latin typeface="Consolas" panose="020B0609020204030204" pitchFamily="49" charset="0"/>
                <a:cs typeface="Consolas" panose="020B0609020204030204" pitchFamily="49" charset="0"/>
              </a:rPr>
              <a:t>function</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(md)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632"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smtClean="0">
                <a:ln>
                  <a:noFill/>
                </a:ln>
                <a:solidFill>
                  <a:srgbClr val="258244">
                    <a:lumMod val="75000"/>
                  </a:srgbClr>
                </a:solidFill>
                <a:effectLst/>
                <a:uLnTx/>
                <a:uFillTx/>
                <a:latin typeface="Consolas" panose="020B0609020204030204" pitchFamily="49" charset="0"/>
                <a:cs typeface="Consolas" panose="020B0609020204030204" pitchFamily="49" charset="0"/>
              </a:rPr>
              <a:t>// calculate offsets when mouse down</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0072C6"/>
                </a:solidFill>
                <a:effectLst/>
                <a:uLnTx/>
                <a:uFillTx/>
                <a:latin typeface="Consolas" panose="020B0609020204030204" pitchFamily="49" charset="0"/>
                <a:cs typeface="Consolas" panose="020B0609020204030204" pitchFamily="49" charset="0"/>
              </a:rPr>
              <a:t>var</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md.offsetX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startY</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md.offsetY</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632"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smtClean="0">
                <a:ln>
                  <a:noFill/>
                </a:ln>
                <a:solidFill>
                  <a:srgbClr val="258244">
                    <a:lumMod val="75000"/>
                  </a:srgbClr>
                </a:solidFill>
                <a:effectLst/>
                <a:uLnTx/>
                <a:uFillTx/>
                <a:latin typeface="Consolas" panose="020B0609020204030204" pitchFamily="49" charset="0"/>
                <a:cs typeface="Consolas" panose="020B0609020204030204" pitchFamily="49" charset="0"/>
              </a:rPr>
              <a:t>// calculate diffs until mouse up</a:t>
            </a: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smtClean="0">
                <a:ln>
                  <a:noFill/>
                </a:ln>
                <a:solidFill>
                  <a:srgbClr val="0072C6"/>
                </a:solidFill>
                <a:effectLst/>
                <a:uLnTx/>
                <a:uFillTx/>
                <a:latin typeface="Consolas" panose="020B0609020204030204" pitchFamily="49" charset="0"/>
                <a:cs typeface="Consolas" panose="020B0609020204030204" pitchFamily="49" charset="0"/>
              </a:rPr>
              <a:t>return</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mousemove.</a:t>
            </a:r>
            <a:r>
              <a:rPr kumimoji="0" lang="en-US" sz="2448" b="1" i="0" u="none" strike="noStrike" kern="1200" cap="none" spc="0" normalizeH="0" baseline="0" noProof="0" dirty="0" err="1" smtClean="0">
                <a:ln>
                  <a:noFill/>
                </a:ln>
                <a:solidFill>
                  <a:srgbClr val="F15628"/>
                </a:solidFill>
                <a:effectLst/>
                <a:uLnTx/>
                <a:uFillTx/>
                <a:latin typeface="Consolas" panose="020B0609020204030204" pitchFamily="49" charset="0"/>
                <a:cs typeface="Consolas" panose="020B0609020204030204" pitchFamily="49" charset="0"/>
              </a:rPr>
              <a:t>map</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r>
              <a:rPr kumimoji="0" lang="en-US" sz="2448" b="0" i="0" u="none" strike="noStrike" kern="1200" cap="none" spc="0" normalizeH="0" baseline="0" noProof="0" dirty="0" smtClean="0">
                <a:ln>
                  <a:noFill/>
                </a:ln>
                <a:solidFill>
                  <a:srgbClr val="0072C6"/>
                </a:solidFill>
                <a:effectLst/>
                <a:uLnTx/>
                <a:uFillTx/>
                <a:latin typeface="Consolas" panose="020B0609020204030204" pitchFamily="49" charset="0"/>
                <a:cs typeface="Consolas" panose="020B0609020204030204" pitchFamily="49" charset="0"/>
              </a:rPr>
              <a:t>function</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(mm)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0072C6"/>
                </a:solidFill>
                <a:effectLst/>
                <a:uLnTx/>
                <a:uFillTx/>
                <a:latin typeface="Consolas" panose="020B0609020204030204" pitchFamily="49" charset="0"/>
                <a:cs typeface="Consolas" panose="020B0609020204030204" pitchFamily="49" charset="0"/>
              </a:rPr>
              <a:t>        return</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left: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mm.clientX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top: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mm.clientY</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startY</a:t>
            </a: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1" i="0" u="none" strike="noStrike" kern="1200" cap="none" spc="0" normalizeH="0" baseline="0" noProof="0" dirty="0" err="1" smtClean="0">
                <a:ln>
                  <a:noFill/>
                </a:ln>
                <a:solidFill>
                  <a:srgbClr val="F15628"/>
                </a:solidFill>
                <a:effectLst/>
                <a:uLnTx/>
                <a:uFillTx/>
                <a:latin typeface="Consolas" panose="020B0609020204030204" pitchFamily="49" charset="0"/>
                <a:cs typeface="Consolas" panose="020B0609020204030204" pitchFamily="49" charset="0"/>
              </a:rPr>
              <a:t>takeUntil</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mouseup</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endParaRPr>
          </a:p>
        </p:txBody>
      </p:sp>
      <p:sp>
        <p:nvSpPr>
          <p:cNvPr id="29" name="Line Callout 1 28"/>
          <p:cNvSpPr/>
          <p:nvPr/>
        </p:nvSpPr>
        <p:spPr bwMode="auto">
          <a:xfrm>
            <a:off x="6273615" y="5788312"/>
            <a:ext cx="2972565" cy="705250"/>
          </a:xfrm>
          <a:prstGeom prst="borderCallout1">
            <a:avLst>
              <a:gd name="adj1" fmla="val 41903"/>
              <a:gd name="adj2" fmla="val 90"/>
              <a:gd name="adj3" fmla="val 22975"/>
              <a:gd name="adj4" fmla="val -36868"/>
            </a:avLst>
          </a:prstGeom>
          <a:solidFill>
            <a:schemeClr val="accent1"/>
          </a:solidFill>
          <a:ln w="28575">
            <a:solidFill>
              <a:schemeClr val="accent1">
                <a:lumMod val="75000"/>
              </a:schemeClr>
            </a:solid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smtClean="0">
                <a:solidFill>
                  <a:schemeClr val="lt1"/>
                </a:solidFill>
              </a:rPr>
              <a:t>until mouse </a:t>
            </a:r>
            <a:r>
              <a:rPr lang="en-US" sz="2000" dirty="0">
                <a:solidFill>
                  <a:schemeClr val="lt1"/>
                </a:solidFill>
              </a:rPr>
              <a:t>up</a:t>
            </a:r>
          </a:p>
        </p:txBody>
      </p:sp>
      <p:sp>
        <p:nvSpPr>
          <p:cNvPr id="30" name="Oval 29"/>
          <p:cNvSpPr/>
          <p:nvPr/>
        </p:nvSpPr>
        <p:spPr bwMode="auto">
          <a:xfrm>
            <a:off x="8590962" y="5545446"/>
            <a:ext cx="485731" cy="485731"/>
          </a:xfrm>
          <a:prstGeom prst="ellipse">
            <a:avLst/>
          </a:prstGeom>
          <a:solidFill>
            <a:srgbClr val="505050">
              <a:lumMod val="50000"/>
            </a:srgbClr>
          </a:solidFill>
          <a:ln w="10795" cap="flat" cmpd="sng" algn="ctr">
            <a:solidFill>
              <a:srgbClr val="505050">
                <a:shade val="50000"/>
              </a:srgbClr>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rPr>
              <a:t>3</a:t>
            </a:r>
          </a:p>
        </p:txBody>
      </p:sp>
      <p:sp>
        <p:nvSpPr>
          <p:cNvPr id="32" name="Line Callout 1 31"/>
          <p:cNvSpPr/>
          <p:nvPr/>
        </p:nvSpPr>
        <p:spPr bwMode="auto">
          <a:xfrm>
            <a:off x="8833828" y="3910293"/>
            <a:ext cx="2737686" cy="705250"/>
          </a:xfrm>
          <a:prstGeom prst="borderCallout1">
            <a:avLst>
              <a:gd name="adj1" fmla="val 47884"/>
              <a:gd name="adj2" fmla="val -557"/>
              <a:gd name="adj3" fmla="val 3807"/>
              <a:gd name="adj4" fmla="val -30989"/>
            </a:avLst>
          </a:prstGeom>
          <a:solidFill>
            <a:schemeClr val="accent1"/>
          </a:solidFill>
          <a:ln w="28575">
            <a:solidFill>
              <a:schemeClr val="accent1">
                <a:lumMod val="75000"/>
              </a:schemeClr>
            </a:solid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T</a:t>
            </a:r>
            <a:r>
              <a:rPr lang="en-US" sz="2000" dirty="0" smtClean="0">
                <a:solidFill>
                  <a:schemeClr val="lt1"/>
                </a:solidFill>
              </a:rPr>
              <a:t>ake mouse </a:t>
            </a:r>
            <a:r>
              <a:rPr lang="en-US" sz="2000" dirty="0">
                <a:solidFill>
                  <a:schemeClr val="lt1"/>
                </a:solidFill>
              </a:rPr>
              <a:t>moves</a:t>
            </a:r>
          </a:p>
        </p:txBody>
      </p:sp>
      <p:sp>
        <p:nvSpPr>
          <p:cNvPr id="33" name="Oval 32"/>
          <p:cNvSpPr/>
          <p:nvPr/>
        </p:nvSpPr>
        <p:spPr bwMode="auto">
          <a:xfrm>
            <a:off x="10987159" y="3588069"/>
            <a:ext cx="485731" cy="485731"/>
          </a:xfrm>
          <a:prstGeom prst="ellipse">
            <a:avLst/>
          </a:prstGeom>
          <a:solidFill>
            <a:srgbClr val="505050">
              <a:lumMod val="50000"/>
            </a:srgbClr>
          </a:solidFill>
          <a:ln w="10795" cap="flat" cmpd="sng" algn="ctr">
            <a:solidFill>
              <a:srgbClr val="505050">
                <a:shade val="50000"/>
              </a:srgbClr>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rPr>
              <a:t>2</a:t>
            </a:r>
          </a:p>
        </p:txBody>
      </p:sp>
      <p:sp>
        <p:nvSpPr>
          <p:cNvPr id="35" name="Line Callout 1 34"/>
          <p:cNvSpPr/>
          <p:nvPr/>
        </p:nvSpPr>
        <p:spPr bwMode="auto">
          <a:xfrm>
            <a:off x="8816779" y="2011396"/>
            <a:ext cx="2754735" cy="686584"/>
          </a:xfrm>
          <a:prstGeom prst="borderCallout1">
            <a:avLst>
              <a:gd name="adj1" fmla="val 12027"/>
              <a:gd name="adj2" fmla="val -3200"/>
              <a:gd name="adj3" fmla="val -70317"/>
              <a:gd name="adj4" fmla="val -36900"/>
            </a:avLst>
          </a:prstGeom>
          <a:solidFill>
            <a:schemeClr val="accent1"/>
          </a:solidFill>
          <a:ln w="28575">
            <a:solidFill>
              <a:schemeClr val="accent1">
                <a:lumMod val="75000"/>
              </a:schemeClr>
            </a:solid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lt1"/>
                </a:solidFill>
              </a:rPr>
              <a:t>For each mouse down</a:t>
            </a:r>
          </a:p>
        </p:txBody>
      </p:sp>
      <p:sp>
        <p:nvSpPr>
          <p:cNvPr id="36" name="Oval 35"/>
          <p:cNvSpPr/>
          <p:nvPr/>
        </p:nvSpPr>
        <p:spPr bwMode="auto">
          <a:xfrm>
            <a:off x="10965388" y="1724175"/>
            <a:ext cx="485731" cy="485731"/>
          </a:xfrm>
          <a:prstGeom prst="ellipse">
            <a:avLst/>
          </a:prstGeom>
          <a:solidFill>
            <a:srgbClr val="505050">
              <a:lumMod val="50000"/>
            </a:srgbClr>
          </a:solidFill>
          <a:ln w="10795" cap="flat" cmpd="sng" algn="ctr">
            <a:solidFill>
              <a:srgbClr val="505050">
                <a:shade val="50000"/>
              </a:srgbClr>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rPr>
              <a:t>1</a:t>
            </a:r>
          </a:p>
        </p:txBody>
      </p:sp>
      <p:pic>
        <p:nvPicPr>
          <p:cNvPr id="13" name="Picture 12"/>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17911" y="1997"/>
            <a:ext cx="1774089" cy="1186946"/>
          </a:xfrm>
          <a:prstGeom prst="rect">
            <a:avLst/>
          </a:prstGeom>
        </p:spPr>
      </p:pic>
    </p:spTree>
    <p:extLst>
      <p:ext uri="{BB962C8B-B14F-4D97-AF65-F5344CB8AC3E}">
        <p14:creationId xmlns:p14="http://schemas.microsoft.com/office/powerpoint/2010/main" val="2077558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Composing Events and Promises</a:t>
            </a:r>
          </a:p>
        </p:txBody>
      </p:sp>
      <p:sp>
        <p:nvSpPr>
          <p:cNvPr id="4" name="Rectangle 3"/>
          <p:cNvSpPr/>
          <p:nvPr/>
        </p:nvSpPr>
        <p:spPr bwMode="auto">
          <a:xfrm>
            <a:off x="1948490" y="2835888"/>
            <a:ext cx="1422220" cy="384699"/>
          </a:xfrm>
          <a:prstGeom prst="rect">
            <a:avLst/>
          </a:prstGeom>
          <a:ln>
            <a:solidFill>
              <a:schemeClr val="tx1">
                <a:lumMod val="75000"/>
                <a:lumOff val="2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p>
            <a:pPr defTabSz="932290" fontAlgn="base">
              <a:spcBef>
                <a:spcPct val="0"/>
              </a:spcBef>
              <a:spcAft>
                <a:spcPct val="0"/>
              </a:spcAft>
            </a:pPr>
            <a:r>
              <a:rPr lang="en-US" sz="2040" dirty="0">
                <a:solidFill>
                  <a:schemeClr val="tx1">
                    <a:lumMod val="85000"/>
                    <a:lumOff val="15000"/>
                  </a:schemeClr>
                </a:solidFill>
                <a:latin typeface="Segoe UI" pitchFamily="34" charset="0"/>
              </a:rPr>
              <a:t>React</a:t>
            </a:r>
            <a:endParaRPr lang="en-US" sz="2448" dirty="0">
              <a:solidFill>
                <a:schemeClr val="tx1">
                  <a:lumMod val="85000"/>
                  <a:lumOff val="15000"/>
                </a:schemeClr>
              </a:solidFill>
              <a:latin typeface="Segoe UI" pitchFamily="34" charset="0"/>
            </a:endParaRPr>
          </a:p>
        </p:txBody>
      </p:sp>
      <p:sp>
        <p:nvSpPr>
          <p:cNvPr id="5" name="Right Arrow 4"/>
          <p:cNvSpPr/>
          <p:nvPr/>
        </p:nvSpPr>
        <p:spPr bwMode="auto">
          <a:xfrm>
            <a:off x="3419821" y="2959747"/>
            <a:ext cx="1177143" cy="199526"/>
          </a:xfrm>
          <a:prstGeom prst="rightArrow">
            <a:avLst/>
          </a:prstGeom>
          <a:solidFill>
            <a:schemeClr val="tx1">
              <a:lumMod val="50000"/>
              <a:lumOff val="50000"/>
            </a:schemeClr>
          </a:solidFill>
          <a:ln>
            <a:noFill/>
            <a:tailEnd type="arrow"/>
          </a:ln>
          <a:effectLst/>
        </p:spPr>
        <p:style>
          <a:lnRef idx="2">
            <a:schemeClr val="accent3"/>
          </a:lnRef>
          <a:fillRef idx="0">
            <a:schemeClr val="accent3"/>
          </a:fillRef>
          <a:effectRef idx="1">
            <a:schemeClr val="accent3"/>
          </a:effectRef>
          <a:fontRef idx="minor">
            <a:schemeClr val="tx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448" dirty="0">
              <a:gradFill>
                <a:gsLst>
                  <a:gs pos="0">
                    <a:srgbClr val="FFFFFF"/>
                  </a:gs>
                  <a:gs pos="100000">
                    <a:srgbClr val="FFFFFF"/>
                  </a:gs>
                </a:gsLst>
                <a:lin ang="5400000" scaled="0"/>
              </a:gradFill>
              <a:latin typeface="Segoe UI" pitchFamily="34" charset="0"/>
            </a:endParaRPr>
          </a:p>
        </p:txBody>
      </p:sp>
      <p:sp>
        <p:nvSpPr>
          <p:cNvPr id="6" name="TextBox 5"/>
          <p:cNvSpPr txBox="1"/>
          <p:nvPr/>
        </p:nvSpPr>
        <p:spPr>
          <a:xfrm>
            <a:off x="3679854" y="2674348"/>
            <a:ext cx="666657" cy="313932"/>
          </a:xfrm>
          <a:prstGeom prst="rect">
            <a:avLst/>
          </a:prstGeom>
          <a:noFill/>
        </p:spPr>
        <p:txBody>
          <a:bodyPr wrap="none" lIns="0" tIns="0" rIns="0" bIns="0" rtlCol="0">
            <a:spAutoFit/>
          </a:bodyPr>
          <a:lstStyle/>
          <a:p>
            <a:r>
              <a:rPr lang="en-US" sz="2040" b="1" dirty="0" err="1" smtClean="0"/>
              <a:t>keyup</a:t>
            </a:r>
            <a:endParaRPr lang="en-US" sz="2040" b="1" dirty="0"/>
          </a:p>
        </p:txBody>
      </p:sp>
      <p:sp>
        <p:nvSpPr>
          <p:cNvPr id="7" name="Cloud 6"/>
          <p:cNvSpPr/>
          <p:nvPr/>
        </p:nvSpPr>
        <p:spPr bwMode="auto">
          <a:xfrm>
            <a:off x="6006027" y="2677233"/>
            <a:ext cx="2871273" cy="1373716"/>
          </a:xfrm>
          <a:prstGeom prst="cloud">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400" dirty="0">
                <a:solidFill>
                  <a:schemeClr val="tx1">
                    <a:lumMod val="85000"/>
                    <a:lumOff val="15000"/>
                  </a:schemeClr>
                </a:solidFill>
              </a:rPr>
              <a:t>Dictionary web service</a:t>
            </a:r>
          </a:p>
        </p:txBody>
      </p:sp>
      <p:sp>
        <p:nvSpPr>
          <p:cNvPr id="9" name="Line Callout 1 8"/>
          <p:cNvSpPr/>
          <p:nvPr/>
        </p:nvSpPr>
        <p:spPr bwMode="auto">
          <a:xfrm>
            <a:off x="8014815" y="1619856"/>
            <a:ext cx="2834159" cy="634921"/>
          </a:xfrm>
          <a:prstGeom prst="borderCallout1">
            <a:avLst>
              <a:gd name="adj1" fmla="val 67258"/>
              <a:gd name="adj2" fmla="val -1107"/>
              <a:gd name="adj3" fmla="val 121501"/>
              <a:gd name="adj4" fmla="val -42702"/>
            </a:avLst>
          </a:prstGeom>
          <a:solidFill>
            <a:schemeClr val="accent1"/>
          </a:solidFill>
          <a:ln w="28575">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XHR web service request</a:t>
            </a:r>
          </a:p>
        </p:txBody>
      </p:sp>
      <p:sp>
        <p:nvSpPr>
          <p:cNvPr id="10" name="Rectangle 9"/>
          <p:cNvSpPr/>
          <p:nvPr/>
        </p:nvSpPr>
        <p:spPr bwMode="auto">
          <a:xfrm>
            <a:off x="1948490" y="3333127"/>
            <a:ext cx="1408302" cy="1053842"/>
          </a:xfrm>
          <a:prstGeom prst="rect">
            <a:avLst/>
          </a:prstGeom>
          <a:ln>
            <a:solidFill>
              <a:schemeClr val="tx1">
                <a:lumMod val="75000"/>
                <a:lumOff val="2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p>
            <a:pPr defTabSz="932290" fontAlgn="base">
              <a:spcBef>
                <a:spcPct val="0"/>
              </a:spcBef>
              <a:spcAft>
                <a:spcPct val="0"/>
              </a:spcAft>
            </a:pPr>
            <a:r>
              <a:rPr lang="en-US" sz="2040" dirty="0">
                <a:solidFill>
                  <a:schemeClr val="tx1">
                    <a:lumMod val="85000"/>
                    <a:lumOff val="15000"/>
                  </a:schemeClr>
                </a:solidFill>
                <a:latin typeface="Segoe UI" pitchFamily="34" charset="0"/>
              </a:rPr>
              <a:t>Reaction</a:t>
            </a:r>
          </a:p>
          <a:p>
            <a:pPr defTabSz="932290" fontAlgn="base">
              <a:spcBef>
                <a:spcPct val="0"/>
              </a:spcBef>
              <a:spcAft>
                <a:spcPct val="0"/>
              </a:spcAft>
            </a:pPr>
            <a:r>
              <a:rPr lang="en-US" sz="2040" dirty="0">
                <a:solidFill>
                  <a:schemeClr val="tx1">
                    <a:lumMod val="85000"/>
                    <a:lumOff val="15000"/>
                  </a:schemeClr>
                </a:solidFill>
                <a:latin typeface="Segoe UI" pitchFamily="34" charset="0"/>
              </a:rPr>
              <a:t>Reactive</a:t>
            </a:r>
          </a:p>
          <a:p>
            <a:pPr defTabSz="932290" fontAlgn="base">
              <a:spcBef>
                <a:spcPct val="0"/>
              </a:spcBef>
              <a:spcAft>
                <a:spcPct val="0"/>
              </a:spcAft>
            </a:pPr>
            <a:r>
              <a:rPr lang="en-US" sz="2040" dirty="0">
                <a:solidFill>
                  <a:schemeClr val="tx1">
                    <a:lumMod val="85000"/>
                    <a:lumOff val="15000"/>
                  </a:schemeClr>
                </a:solidFill>
                <a:latin typeface="Segoe UI" pitchFamily="34" charset="0"/>
              </a:rPr>
              <a:t>Reactor</a:t>
            </a:r>
            <a:endParaRPr lang="en-US" sz="2448" dirty="0">
              <a:solidFill>
                <a:schemeClr val="tx1">
                  <a:lumMod val="85000"/>
                  <a:lumOff val="15000"/>
                </a:schemeClr>
              </a:solidFill>
              <a:latin typeface="Segoe UI" pitchFamily="34" charset="0"/>
            </a:endParaRPr>
          </a:p>
        </p:txBody>
      </p:sp>
      <p:cxnSp>
        <p:nvCxnSpPr>
          <p:cNvPr id="11" name="Elbow Connector 10"/>
          <p:cNvCxnSpPr>
            <a:stCxn id="7" idx="1"/>
            <a:endCxn id="10" idx="2"/>
          </p:cNvCxnSpPr>
          <p:nvPr/>
        </p:nvCxnSpPr>
        <p:spPr>
          <a:xfrm rot="5400000">
            <a:off x="4878412" y="1823716"/>
            <a:ext cx="337483" cy="4789023"/>
          </a:xfrm>
          <a:prstGeom prst="bentConnector3">
            <a:avLst>
              <a:gd name="adj1" fmla="val 167737"/>
            </a:avLst>
          </a:prstGeom>
          <a:ln>
            <a:solidFill>
              <a:schemeClr val="tx1">
                <a:lumMod val="85000"/>
                <a:lumOff val="15000"/>
              </a:schemeClr>
            </a:solidFill>
            <a:prstDash val="sysDash"/>
            <a:tailEnd type="arrow"/>
          </a:ln>
          <a:effectLst/>
        </p:spPr>
        <p:style>
          <a:lnRef idx="3">
            <a:schemeClr val="accent3"/>
          </a:lnRef>
          <a:fillRef idx="0">
            <a:schemeClr val="accent3"/>
          </a:fillRef>
          <a:effectRef idx="2">
            <a:schemeClr val="accent3"/>
          </a:effectRef>
          <a:fontRef idx="minor">
            <a:schemeClr val="tx1"/>
          </a:fontRef>
        </p:style>
      </p:cxnSp>
      <p:sp>
        <p:nvSpPr>
          <p:cNvPr id="12" name="Line Callout 1 11"/>
          <p:cNvSpPr/>
          <p:nvPr/>
        </p:nvSpPr>
        <p:spPr bwMode="auto">
          <a:xfrm>
            <a:off x="1948490" y="1553904"/>
            <a:ext cx="3276754" cy="529318"/>
          </a:xfrm>
          <a:prstGeom prst="borderCallout1">
            <a:avLst>
              <a:gd name="adj1" fmla="val 99720"/>
              <a:gd name="adj2" fmla="val 28584"/>
              <a:gd name="adj3" fmla="val 210648"/>
              <a:gd name="adj4" fmla="val 57011"/>
            </a:avLst>
          </a:prstGeom>
          <a:solidFill>
            <a:schemeClr val="accent1"/>
          </a:solidFill>
          <a:ln w="28575">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lt1"/>
                </a:solidFill>
              </a:rPr>
              <a:t>Observable of strings</a:t>
            </a:r>
          </a:p>
        </p:txBody>
      </p:sp>
      <p:sp>
        <p:nvSpPr>
          <p:cNvPr id="14" name="Line Callout 1 13"/>
          <p:cNvSpPr/>
          <p:nvPr/>
        </p:nvSpPr>
        <p:spPr bwMode="auto">
          <a:xfrm>
            <a:off x="1356250" y="5390520"/>
            <a:ext cx="3047704" cy="542151"/>
          </a:xfrm>
          <a:prstGeom prst="borderCallout1">
            <a:avLst>
              <a:gd name="adj1" fmla="val -596"/>
              <a:gd name="adj2" fmla="val 27110"/>
              <a:gd name="adj3" fmla="val -168023"/>
              <a:gd name="adj4" fmla="val 33481"/>
            </a:avLst>
          </a:prstGeom>
          <a:solidFill>
            <a:schemeClr val="accent1"/>
          </a:solidFill>
          <a:ln w="28575">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Data </a:t>
            </a:r>
            <a:r>
              <a:rPr lang="en-US" dirty="0" smtClean="0"/>
              <a:t>binding on </a:t>
            </a:r>
            <a:r>
              <a:rPr lang="en-US" dirty="0"/>
              <a:t>HTML page</a:t>
            </a:r>
          </a:p>
        </p:txBody>
      </p:sp>
      <p:grpSp>
        <p:nvGrpSpPr>
          <p:cNvPr id="15" name="Group 14"/>
          <p:cNvGrpSpPr/>
          <p:nvPr/>
        </p:nvGrpSpPr>
        <p:grpSpPr>
          <a:xfrm>
            <a:off x="3075017" y="3351055"/>
            <a:ext cx="270015" cy="1016538"/>
            <a:chOff x="2316935" y="3637078"/>
            <a:chExt cx="264745" cy="996696"/>
          </a:xfrm>
        </p:grpSpPr>
        <p:sp>
          <p:nvSpPr>
            <p:cNvPr id="16" name="Rectangle 15"/>
            <p:cNvSpPr/>
            <p:nvPr/>
          </p:nvSpPr>
          <p:spPr bwMode="auto">
            <a:xfrm>
              <a:off x="2316935" y="3637078"/>
              <a:ext cx="262628" cy="996696"/>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solidFill>
                  <a:schemeClr val="tx1"/>
                </a:solidFill>
              </a:endParaRPr>
            </a:p>
          </p:txBody>
        </p:sp>
        <p:sp>
          <p:nvSpPr>
            <p:cNvPr id="17" name="Isosceles Triangle 16"/>
            <p:cNvSpPr/>
            <p:nvPr/>
          </p:nvSpPr>
          <p:spPr bwMode="auto">
            <a:xfrm>
              <a:off x="2320746" y="3664374"/>
              <a:ext cx="260934" cy="152400"/>
            </a:xfrm>
            <a:prstGeom prst="triangle">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solidFill>
                  <a:schemeClr val="tx1"/>
                </a:solidFill>
              </a:endParaRPr>
            </a:p>
          </p:txBody>
        </p:sp>
        <p:sp>
          <p:nvSpPr>
            <p:cNvPr id="18" name="Isosceles Triangle 17"/>
            <p:cNvSpPr/>
            <p:nvPr/>
          </p:nvSpPr>
          <p:spPr bwMode="auto">
            <a:xfrm flipV="1">
              <a:off x="2318629" y="4478663"/>
              <a:ext cx="260934" cy="152400"/>
            </a:xfrm>
            <a:prstGeom prst="triangle">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solidFill>
                  <a:schemeClr val="tx1"/>
                </a:solidFill>
              </a:endParaRPr>
            </a:p>
          </p:txBody>
        </p:sp>
      </p:gr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61985" y="183216"/>
            <a:ext cx="701415" cy="701415"/>
          </a:xfrm>
          <a:prstGeom prst="rect">
            <a:avLst/>
          </a:prstGeom>
        </p:spPr>
      </p:pic>
      <p:pic>
        <p:nvPicPr>
          <p:cNvPr id="30" name="Picture 29"/>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43767" y="1057300"/>
            <a:ext cx="1019816" cy="1359754"/>
          </a:xfrm>
          <a:prstGeom prst="rect">
            <a:avLst/>
          </a:prstGeom>
        </p:spPr>
      </p:pic>
      <p:sp>
        <p:nvSpPr>
          <p:cNvPr id="31" name="Line Callout 1 30"/>
          <p:cNvSpPr/>
          <p:nvPr/>
        </p:nvSpPr>
        <p:spPr>
          <a:xfrm>
            <a:off x="6787608" y="5361513"/>
            <a:ext cx="3581400" cy="524937"/>
          </a:xfrm>
          <a:prstGeom prst="borderCallout1">
            <a:avLst>
              <a:gd name="adj1" fmla="val 9761"/>
              <a:gd name="adj2" fmla="val -354"/>
              <a:gd name="adj3" fmla="val -118836"/>
              <a:gd name="adj4" fmla="val -15460"/>
            </a:avLst>
          </a:prstGeom>
          <a:solidFill>
            <a:schemeClr val="accent1"/>
          </a:solidFill>
          <a:ln w="28575">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Observable of arrays of words</a:t>
            </a:r>
          </a:p>
        </p:txBody>
      </p:sp>
      <p:sp>
        <p:nvSpPr>
          <p:cNvPr id="66" name="Freeform 65"/>
          <p:cNvSpPr/>
          <p:nvPr/>
        </p:nvSpPr>
        <p:spPr>
          <a:xfrm>
            <a:off x="4596963" y="2357575"/>
            <a:ext cx="2568088" cy="688360"/>
          </a:xfrm>
          <a:custGeom>
            <a:avLst/>
            <a:gdLst>
              <a:gd name="connsiteX0" fmla="*/ 0 w 2737341"/>
              <a:gd name="connsiteY0" fmla="*/ 610539 h 610539"/>
              <a:gd name="connsiteX1" fmla="*/ 723900 w 2737341"/>
              <a:gd name="connsiteY1" fmla="*/ 153339 h 610539"/>
              <a:gd name="connsiteX2" fmla="*/ 1476375 w 2737341"/>
              <a:gd name="connsiteY2" fmla="*/ 939 h 610539"/>
              <a:gd name="connsiteX3" fmla="*/ 2333625 w 2737341"/>
              <a:gd name="connsiteY3" fmla="*/ 96189 h 610539"/>
              <a:gd name="connsiteX4" fmla="*/ 2695575 w 2737341"/>
              <a:gd name="connsiteY4" fmla="*/ 239064 h 610539"/>
              <a:gd name="connsiteX5" fmla="*/ 2733675 w 2737341"/>
              <a:gd name="connsiteY5" fmla="*/ 239064 h 610539"/>
              <a:gd name="connsiteX6" fmla="*/ 2733675 w 2737341"/>
              <a:gd name="connsiteY6" fmla="*/ 248589 h 610539"/>
              <a:gd name="connsiteX0" fmla="*/ 0 w 2745114"/>
              <a:gd name="connsiteY0" fmla="*/ 610539 h 610539"/>
              <a:gd name="connsiteX1" fmla="*/ 723900 w 2745114"/>
              <a:gd name="connsiteY1" fmla="*/ 153339 h 610539"/>
              <a:gd name="connsiteX2" fmla="*/ 1476375 w 2745114"/>
              <a:gd name="connsiteY2" fmla="*/ 939 h 610539"/>
              <a:gd name="connsiteX3" fmla="*/ 2333625 w 2745114"/>
              <a:gd name="connsiteY3" fmla="*/ 96189 h 610539"/>
              <a:gd name="connsiteX4" fmla="*/ 2695575 w 2745114"/>
              <a:gd name="connsiteY4" fmla="*/ 239064 h 610539"/>
              <a:gd name="connsiteX5" fmla="*/ 2733675 w 2745114"/>
              <a:gd name="connsiteY5" fmla="*/ 239064 h 610539"/>
              <a:gd name="connsiteX6" fmla="*/ 2617848 w 2745114"/>
              <a:gd name="connsiteY6" fmla="*/ 86664 h 610539"/>
              <a:gd name="connsiteX0" fmla="*/ 0 w 2699637"/>
              <a:gd name="connsiteY0" fmla="*/ 610539 h 610539"/>
              <a:gd name="connsiteX1" fmla="*/ 723900 w 2699637"/>
              <a:gd name="connsiteY1" fmla="*/ 153339 h 610539"/>
              <a:gd name="connsiteX2" fmla="*/ 1476375 w 2699637"/>
              <a:gd name="connsiteY2" fmla="*/ 939 h 610539"/>
              <a:gd name="connsiteX3" fmla="*/ 2333625 w 2699637"/>
              <a:gd name="connsiteY3" fmla="*/ 96189 h 610539"/>
              <a:gd name="connsiteX4" fmla="*/ 2695575 w 2699637"/>
              <a:gd name="connsiteY4" fmla="*/ 239064 h 610539"/>
              <a:gd name="connsiteX5" fmla="*/ 2533611 w 2699637"/>
              <a:gd name="connsiteY5" fmla="*/ 334314 h 610539"/>
              <a:gd name="connsiteX6" fmla="*/ 2617848 w 2699637"/>
              <a:gd name="connsiteY6" fmla="*/ 86664 h 610539"/>
              <a:gd name="connsiteX0" fmla="*/ 0 w 3097250"/>
              <a:gd name="connsiteY0" fmla="*/ 613130 h 617714"/>
              <a:gd name="connsiteX1" fmla="*/ 723900 w 3097250"/>
              <a:gd name="connsiteY1" fmla="*/ 155930 h 617714"/>
              <a:gd name="connsiteX2" fmla="*/ 1476375 w 3097250"/>
              <a:gd name="connsiteY2" fmla="*/ 3530 h 617714"/>
              <a:gd name="connsiteX3" fmla="*/ 2333625 w 3097250"/>
              <a:gd name="connsiteY3" fmla="*/ 98780 h 617714"/>
              <a:gd name="connsiteX4" fmla="*/ 3095704 w 3097250"/>
              <a:gd name="connsiteY4" fmla="*/ 613130 h 617714"/>
              <a:gd name="connsiteX5" fmla="*/ 2533611 w 3097250"/>
              <a:gd name="connsiteY5" fmla="*/ 336905 h 617714"/>
              <a:gd name="connsiteX6" fmla="*/ 2617848 w 3097250"/>
              <a:gd name="connsiteY6" fmla="*/ 89255 h 617714"/>
              <a:gd name="connsiteX0" fmla="*/ 0 w 3097097"/>
              <a:gd name="connsiteY0" fmla="*/ 613130 h 617058"/>
              <a:gd name="connsiteX1" fmla="*/ 723900 w 3097097"/>
              <a:gd name="connsiteY1" fmla="*/ 155930 h 617058"/>
              <a:gd name="connsiteX2" fmla="*/ 1476375 w 3097097"/>
              <a:gd name="connsiteY2" fmla="*/ 3530 h 617058"/>
              <a:gd name="connsiteX3" fmla="*/ 2333625 w 3097097"/>
              <a:gd name="connsiteY3" fmla="*/ 98780 h 617058"/>
              <a:gd name="connsiteX4" fmla="*/ 3095704 w 3097097"/>
              <a:gd name="connsiteY4" fmla="*/ 613130 h 617058"/>
              <a:gd name="connsiteX5" fmla="*/ 2533611 w 3097097"/>
              <a:gd name="connsiteY5" fmla="*/ 336905 h 617058"/>
              <a:gd name="connsiteX6" fmla="*/ 2975858 w 3097097"/>
              <a:gd name="connsiteY6" fmla="*/ 355955 h 617058"/>
              <a:gd name="connsiteX0" fmla="*/ 0 w 3109759"/>
              <a:gd name="connsiteY0" fmla="*/ 613130 h 654696"/>
              <a:gd name="connsiteX1" fmla="*/ 723900 w 3109759"/>
              <a:gd name="connsiteY1" fmla="*/ 155930 h 654696"/>
              <a:gd name="connsiteX2" fmla="*/ 1476375 w 3109759"/>
              <a:gd name="connsiteY2" fmla="*/ 3530 h 654696"/>
              <a:gd name="connsiteX3" fmla="*/ 2333625 w 3109759"/>
              <a:gd name="connsiteY3" fmla="*/ 98780 h 654696"/>
              <a:gd name="connsiteX4" fmla="*/ 3095704 w 3109759"/>
              <a:gd name="connsiteY4" fmla="*/ 613130 h 654696"/>
              <a:gd name="connsiteX5" fmla="*/ 2838973 w 3109759"/>
              <a:gd name="connsiteY5" fmla="*/ 594080 h 654696"/>
              <a:gd name="connsiteX6" fmla="*/ 2975858 w 3109759"/>
              <a:gd name="connsiteY6" fmla="*/ 355955 h 654696"/>
              <a:gd name="connsiteX0" fmla="*/ 0 w 3123300"/>
              <a:gd name="connsiteY0" fmla="*/ 613130 h 647850"/>
              <a:gd name="connsiteX1" fmla="*/ 723900 w 3123300"/>
              <a:gd name="connsiteY1" fmla="*/ 155930 h 647850"/>
              <a:gd name="connsiteX2" fmla="*/ 1476375 w 3123300"/>
              <a:gd name="connsiteY2" fmla="*/ 3530 h 647850"/>
              <a:gd name="connsiteX3" fmla="*/ 2333625 w 3123300"/>
              <a:gd name="connsiteY3" fmla="*/ 98780 h 647850"/>
              <a:gd name="connsiteX4" fmla="*/ 3095704 w 3123300"/>
              <a:gd name="connsiteY4" fmla="*/ 613130 h 647850"/>
              <a:gd name="connsiteX5" fmla="*/ 2838973 w 3123300"/>
              <a:gd name="connsiteY5" fmla="*/ 594080 h 647850"/>
              <a:gd name="connsiteX6" fmla="*/ 3123274 w 3123300"/>
              <a:gd name="connsiteY6" fmla="*/ 536930 h 647850"/>
              <a:gd name="connsiteX0" fmla="*/ 0 w 3291842"/>
              <a:gd name="connsiteY0" fmla="*/ 613130 h 645096"/>
              <a:gd name="connsiteX1" fmla="*/ 723900 w 3291842"/>
              <a:gd name="connsiteY1" fmla="*/ 155930 h 645096"/>
              <a:gd name="connsiteX2" fmla="*/ 1476375 w 3291842"/>
              <a:gd name="connsiteY2" fmla="*/ 3530 h 645096"/>
              <a:gd name="connsiteX3" fmla="*/ 2333625 w 3291842"/>
              <a:gd name="connsiteY3" fmla="*/ 98780 h 645096"/>
              <a:gd name="connsiteX4" fmla="*/ 3095704 w 3291842"/>
              <a:gd name="connsiteY4" fmla="*/ 613130 h 645096"/>
              <a:gd name="connsiteX5" fmla="*/ 3291751 w 3291842"/>
              <a:gd name="connsiteY5" fmla="*/ 584555 h 645096"/>
              <a:gd name="connsiteX6" fmla="*/ 3123274 w 3291842"/>
              <a:gd name="connsiteY6" fmla="*/ 536930 h 645096"/>
              <a:gd name="connsiteX0" fmla="*/ 0 w 3300231"/>
              <a:gd name="connsiteY0" fmla="*/ 610651 h 610651"/>
              <a:gd name="connsiteX1" fmla="*/ 723900 w 3300231"/>
              <a:gd name="connsiteY1" fmla="*/ 153451 h 610651"/>
              <a:gd name="connsiteX2" fmla="*/ 1476375 w 3300231"/>
              <a:gd name="connsiteY2" fmla="*/ 1051 h 610651"/>
              <a:gd name="connsiteX3" fmla="*/ 2333625 w 3300231"/>
              <a:gd name="connsiteY3" fmla="*/ 96301 h 610651"/>
              <a:gd name="connsiteX4" fmla="*/ 2800872 w 3300231"/>
              <a:gd name="connsiteY4" fmla="*/ 286801 h 610651"/>
              <a:gd name="connsiteX5" fmla="*/ 3291751 w 3300231"/>
              <a:gd name="connsiteY5" fmla="*/ 582076 h 610651"/>
              <a:gd name="connsiteX6" fmla="*/ 3123274 w 3300231"/>
              <a:gd name="connsiteY6" fmla="*/ 534451 h 610651"/>
              <a:gd name="connsiteX0" fmla="*/ 0 w 3301982"/>
              <a:gd name="connsiteY0" fmla="*/ 610651 h 610651"/>
              <a:gd name="connsiteX1" fmla="*/ 723900 w 3301982"/>
              <a:gd name="connsiteY1" fmla="*/ 153451 h 610651"/>
              <a:gd name="connsiteX2" fmla="*/ 1476375 w 3301982"/>
              <a:gd name="connsiteY2" fmla="*/ 1051 h 610651"/>
              <a:gd name="connsiteX3" fmla="*/ 2333625 w 3301982"/>
              <a:gd name="connsiteY3" fmla="*/ 96301 h 610651"/>
              <a:gd name="connsiteX4" fmla="*/ 2800872 w 3301982"/>
              <a:gd name="connsiteY4" fmla="*/ 286801 h 610651"/>
              <a:gd name="connsiteX5" fmla="*/ 3291751 w 3301982"/>
              <a:gd name="connsiteY5" fmla="*/ 582076 h 610651"/>
              <a:gd name="connsiteX6" fmla="*/ 3144334 w 3301982"/>
              <a:gd name="connsiteY6" fmla="*/ 591601 h 610651"/>
              <a:gd name="connsiteX0" fmla="*/ 0 w 3404165"/>
              <a:gd name="connsiteY0" fmla="*/ 610651 h 610651"/>
              <a:gd name="connsiteX1" fmla="*/ 723900 w 3404165"/>
              <a:gd name="connsiteY1" fmla="*/ 153451 h 610651"/>
              <a:gd name="connsiteX2" fmla="*/ 1476375 w 3404165"/>
              <a:gd name="connsiteY2" fmla="*/ 1051 h 610651"/>
              <a:gd name="connsiteX3" fmla="*/ 2333625 w 3404165"/>
              <a:gd name="connsiteY3" fmla="*/ 96301 h 610651"/>
              <a:gd name="connsiteX4" fmla="*/ 2800872 w 3404165"/>
              <a:gd name="connsiteY4" fmla="*/ 286801 h 610651"/>
              <a:gd name="connsiteX5" fmla="*/ 3397048 w 3404165"/>
              <a:gd name="connsiteY5" fmla="*/ 563026 h 610651"/>
              <a:gd name="connsiteX6" fmla="*/ 3144334 w 3404165"/>
              <a:gd name="connsiteY6" fmla="*/ 591601 h 610651"/>
              <a:gd name="connsiteX0" fmla="*/ 0 w 3332384"/>
              <a:gd name="connsiteY0" fmla="*/ 610651 h 610651"/>
              <a:gd name="connsiteX1" fmla="*/ 723900 w 3332384"/>
              <a:gd name="connsiteY1" fmla="*/ 153451 h 610651"/>
              <a:gd name="connsiteX2" fmla="*/ 1476375 w 3332384"/>
              <a:gd name="connsiteY2" fmla="*/ 1051 h 610651"/>
              <a:gd name="connsiteX3" fmla="*/ 2333625 w 3332384"/>
              <a:gd name="connsiteY3" fmla="*/ 96301 h 610651"/>
              <a:gd name="connsiteX4" fmla="*/ 2800872 w 3332384"/>
              <a:gd name="connsiteY4" fmla="*/ 286801 h 610651"/>
              <a:gd name="connsiteX5" fmla="*/ 3323340 w 3332384"/>
              <a:gd name="connsiteY5" fmla="*/ 372526 h 610651"/>
              <a:gd name="connsiteX6" fmla="*/ 3144334 w 3332384"/>
              <a:gd name="connsiteY6" fmla="*/ 591601 h 610651"/>
              <a:gd name="connsiteX0" fmla="*/ 0 w 3445511"/>
              <a:gd name="connsiteY0" fmla="*/ 610651 h 628560"/>
              <a:gd name="connsiteX1" fmla="*/ 723900 w 3445511"/>
              <a:gd name="connsiteY1" fmla="*/ 153451 h 628560"/>
              <a:gd name="connsiteX2" fmla="*/ 1476375 w 3445511"/>
              <a:gd name="connsiteY2" fmla="*/ 1051 h 628560"/>
              <a:gd name="connsiteX3" fmla="*/ 2333625 w 3445511"/>
              <a:gd name="connsiteY3" fmla="*/ 96301 h 628560"/>
              <a:gd name="connsiteX4" fmla="*/ 2800872 w 3445511"/>
              <a:gd name="connsiteY4" fmla="*/ 286801 h 628560"/>
              <a:gd name="connsiteX5" fmla="*/ 3439167 w 3445511"/>
              <a:gd name="connsiteY5" fmla="*/ 610651 h 628560"/>
              <a:gd name="connsiteX6" fmla="*/ 3144334 w 3445511"/>
              <a:gd name="connsiteY6" fmla="*/ 591601 h 628560"/>
              <a:gd name="connsiteX0" fmla="*/ 0 w 3660378"/>
              <a:gd name="connsiteY0" fmla="*/ 610651 h 715426"/>
              <a:gd name="connsiteX1" fmla="*/ 723900 w 3660378"/>
              <a:gd name="connsiteY1" fmla="*/ 153451 h 715426"/>
              <a:gd name="connsiteX2" fmla="*/ 1476375 w 3660378"/>
              <a:gd name="connsiteY2" fmla="*/ 1051 h 715426"/>
              <a:gd name="connsiteX3" fmla="*/ 2333625 w 3660378"/>
              <a:gd name="connsiteY3" fmla="*/ 96301 h 715426"/>
              <a:gd name="connsiteX4" fmla="*/ 2800872 w 3660378"/>
              <a:gd name="connsiteY4" fmla="*/ 286801 h 715426"/>
              <a:gd name="connsiteX5" fmla="*/ 3439167 w 3660378"/>
              <a:gd name="connsiteY5" fmla="*/ 610651 h 715426"/>
              <a:gd name="connsiteX6" fmla="*/ 3660289 w 3660378"/>
              <a:gd name="connsiteY6" fmla="*/ 715426 h 715426"/>
              <a:gd name="connsiteX0" fmla="*/ 0 w 3660319"/>
              <a:gd name="connsiteY0" fmla="*/ 610651 h 715426"/>
              <a:gd name="connsiteX1" fmla="*/ 723900 w 3660319"/>
              <a:gd name="connsiteY1" fmla="*/ 153451 h 715426"/>
              <a:gd name="connsiteX2" fmla="*/ 1476375 w 3660319"/>
              <a:gd name="connsiteY2" fmla="*/ 1051 h 715426"/>
              <a:gd name="connsiteX3" fmla="*/ 2333625 w 3660319"/>
              <a:gd name="connsiteY3" fmla="*/ 96301 h 715426"/>
              <a:gd name="connsiteX4" fmla="*/ 2800872 w 3660319"/>
              <a:gd name="connsiteY4" fmla="*/ 286801 h 715426"/>
              <a:gd name="connsiteX5" fmla="*/ 3270692 w 3660319"/>
              <a:gd name="connsiteY5" fmla="*/ 496351 h 715426"/>
              <a:gd name="connsiteX6" fmla="*/ 3660289 w 3660319"/>
              <a:gd name="connsiteY6" fmla="*/ 715426 h 715426"/>
              <a:gd name="connsiteX0" fmla="*/ 0 w 3660289"/>
              <a:gd name="connsiteY0" fmla="*/ 610651 h 715426"/>
              <a:gd name="connsiteX1" fmla="*/ 723900 w 3660289"/>
              <a:gd name="connsiteY1" fmla="*/ 153451 h 715426"/>
              <a:gd name="connsiteX2" fmla="*/ 1476375 w 3660289"/>
              <a:gd name="connsiteY2" fmla="*/ 1051 h 715426"/>
              <a:gd name="connsiteX3" fmla="*/ 2333625 w 3660289"/>
              <a:gd name="connsiteY3" fmla="*/ 96301 h 715426"/>
              <a:gd name="connsiteX4" fmla="*/ 2800872 w 3660289"/>
              <a:gd name="connsiteY4" fmla="*/ 286801 h 715426"/>
              <a:gd name="connsiteX5" fmla="*/ 3660289 w 3660289"/>
              <a:gd name="connsiteY5" fmla="*/ 715426 h 715426"/>
              <a:gd name="connsiteX0" fmla="*/ 0 w 3660289"/>
              <a:gd name="connsiteY0" fmla="*/ 615729 h 720504"/>
              <a:gd name="connsiteX1" fmla="*/ 723900 w 3660289"/>
              <a:gd name="connsiteY1" fmla="*/ 158529 h 720504"/>
              <a:gd name="connsiteX2" fmla="*/ 1476375 w 3660289"/>
              <a:gd name="connsiteY2" fmla="*/ 6129 h 720504"/>
              <a:gd name="connsiteX3" fmla="*/ 2333625 w 3660289"/>
              <a:gd name="connsiteY3" fmla="*/ 101379 h 720504"/>
              <a:gd name="connsiteX4" fmla="*/ 3660289 w 3660289"/>
              <a:gd name="connsiteY4" fmla="*/ 720504 h 720504"/>
              <a:gd name="connsiteX0" fmla="*/ 0 w 3660289"/>
              <a:gd name="connsiteY0" fmla="*/ 639859 h 744634"/>
              <a:gd name="connsiteX1" fmla="*/ 723900 w 3660289"/>
              <a:gd name="connsiteY1" fmla="*/ 182659 h 744634"/>
              <a:gd name="connsiteX2" fmla="*/ 1476375 w 3660289"/>
              <a:gd name="connsiteY2" fmla="*/ 30259 h 744634"/>
              <a:gd name="connsiteX3" fmla="*/ 3660289 w 3660289"/>
              <a:gd name="connsiteY3" fmla="*/ 744634 h 744634"/>
              <a:gd name="connsiteX0" fmla="*/ 0 w 3660289"/>
              <a:gd name="connsiteY0" fmla="*/ 654366 h 759141"/>
              <a:gd name="connsiteX1" fmla="*/ 723900 w 3660289"/>
              <a:gd name="connsiteY1" fmla="*/ 197166 h 759141"/>
              <a:gd name="connsiteX2" fmla="*/ 1476375 w 3660289"/>
              <a:gd name="connsiteY2" fmla="*/ 44766 h 759141"/>
              <a:gd name="connsiteX3" fmla="*/ 2616104 w 3660289"/>
              <a:gd name="connsiteY3" fmla="*/ 64925 h 759141"/>
              <a:gd name="connsiteX4" fmla="*/ 3660289 w 3660289"/>
              <a:gd name="connsiteY4" fmla="*/ 759141 h 759141"/>
              <a:gd name="connsiteX0" fmla="*/ 0 w 3639230"/>
              <a:gd name="connsiteY0" fmla="*/ 654366 h 654366"/>
              <a:gd name="connsiteX1" fmla="*/ 723900 w 3639230"/>
              <a:gd name="connsiteY1" fmla="*/ 197166 h 654366"/>
              <a:gd name="connsiteX2" fmla="*/ 1476375 w 3639230"/>
              <a:gd name="connsiteY2" fmla="*/ 44766 h 654366"/>
              <a:gd name="connsiteX3" fmla="*/ 2616104 w 3639230"/>
              <a:gd name="connsiteY3" fmla="*/ 64925 h 654366"/>
              <a:gd name="connsiteX4" fmla="*/ 3639230 w 3639230"/>
              <a:gd name="connsiteY4" fmla="*/ 501966 h 654366"/>
              <a:gd name="connsiteX0" fmla="*/ 0 w 3639230"/>
              <a:gd name="connsiteY0" fmla="*/ 690033 h 690033"/>
              <a:gd name="connsiteX1" fmla="*/ 723900 w 3639230"/>
              <a:gd name="connsiteY1" fmla="*/ 232833 h 690033"/>
              <a:gd name="connsiteX2" fmla="*/ 1486905 w 3639230"/>
              <a:gd name="connsiteY2" fmla="*/ 13758 h 690033"/>
              <a:gd name="connsiteX3" fmla="*/ 2616104 w 3639230"/>
              <a:gd name="connsiteY3" fmla="*/ 100592 h 690033"/>
              <a:gd name="connsiteX4" fmla="*/ 3639230 w 3639230"/>
              <a:gd name="connsiteY4" fmla="*/ 537633 h 690033"/>
              <a:gd name="connsiteX0" fmla="*/ 0 w 2912680"/>
              <a:gd name="connsiteY0" fmla="*/ 690033 h 690033"/>
              <a:gd name="connsiteX1" fmla="*/ 723900 w 2912680"/>
              <a:gd name="connsiteY1" fmla="*/ 232833 h 690033"/>
              <a:gd name="connsiteX2" fmla="*/ 1486905 w 2912680"/>
              <a:gd name="connsiteY2" fmla="*/ 13758 h 690033"/>
              <a:gd name="connsiteX3" fmla="*/ 2616104 w 2912680"/>
              <a:gd name="connsiteY3" fmla="*/ 100592 h 690033"/>
              <a:gd name="connsiteX4" fmla="*/ 2912680 w 2912680"/>
              <a:gd name="connsiteY4" fmla="*/ 356658 h 690033"/>
              <a:gd name="connsiteX0" fmla="*/ 0 w 2912680"/>
              <a:gd name="connsiteY0" fmla="*/ 678498 h 678498"/>
              <a:gd name="connsiteX1" fmla="*/ 723900 w 2912680"/>
              <a:gd name="connsiteY1" fmla="*/ 221298 h 678498"/>
              <a:gd name="connsiteX2" fmla="*/ 1486905 w 2912680"/>
              <a:gd name="connsiteY2" fmla="*/ 2223 h 678498"/>
              <a:gd name="connsiteX3" fmla="*/ 2912680 w 2912680"/>
              <a:gd name="connsiteY3" fmla="*/ 345123 h 678498"/>
              <a:gd name="connsiteX0" fmla="*/ 0 w 2912680"/>
              <a:gd name="connsiteY0" fmla="*/ 678498 h 678498"/>
              <a:gd name="connsiteX1" fmla="*/ 723900 w 2912680"/>
              <a:gd name="connsiteY1" fmla="*/ 221298 h 678498"/>
              <a:gd name="connsiteX2" fmla="*/ 1918623 w 2912680"/>
              <a:gd name="connsiteY2" fmla="*/ 2223 h 678498"/>
              <a:gd name="connsiteX3" fmla="*/ 2912680 w 2912680"/>
              <a:gd name="connsiteY3" fmla="*/ 345123 h 678498"/>
              <a:gd name="connsiteX0" fmla="*/ 0 w 2838972"/>
              <a:gd name="connsiteY0" fmla="*/ 678498 h 678498"/>
              <a:gd name="connsiteX1" fmla="*/ 723900 w 2838972"/>
              <a:gd name="connsiteY1" fmla="*/ 221298 h 678498"/>
              <a:gd name="connsiteX2" fmla="*/ 1918623 w 2838972"/>
              <a:gd name="connsiteY2" fmla="*/ 2223 h 678498"/>
              <a:gd name="connsiteX3" fmla="*/ 2838972 w 2838972"/>
              <a:gd name="connsiteY3" fmla="*/ 345123 h 678498"/>
              <a:gd name="connsiteX0" fmla="*/ 0 w 2838972"/>
              <a:gd name="connsiteY0" fmla="*/ 678498 h 678498"/>
              <a:gd name="connsiteX1" fmla="*/ 723900 w 2838972"/>
              <a:gd name="connsiteY1" fmla="*/ 221298 h 678498"/>
              <a:gd name="connsiteX2" fmla="*/ 1918623 w 2838972"/>
              <a:gd name="connsiteY2" fmla="*/ 2223 h 678498"/>
              <a:gd name="connsiteX3" fmla="*/ 2838972 w 2838972"/>
              <a:gd name="connsiteY3" fmla="*/ 345123 h 678498"/>
              <a:gd name="connsiteX0" fmla="*/ 0 w 2838972"/>
              <a:gd name="connsiteY0" fmla="*/ 688360 h 688360"/>
              <a:gd name="connsiteX1" fmla="*/ 755489 w 2838972"/>
              <a:gd name="connsiteY1" fmla="*/ 135910 h 688360"/>
              <a:gd name="connsiteX2" fmla="*/ 1918623 w 2838972"/>
              <a:gd name="connsiteY2" fmla="*/ 12085 h 688360"/>
              <a:gd name="connsiteX3" fmla="*/ 2838972 w 2838972"/>
              <a:gd name="connsiteY3" fmla="*/ 354985 h 688360"/>
            </a:gdLst>
            <a:ahLst/>
            <a:cxnLst>
              <a:cxn ang="0">
                <a:pos x="connsiteX0" y="connsiteY0"/>
              </a:cxn>
              <a:cxn ang="0">
                <a:pos x="connsiteX1" y="connsiteY1"/>
              </a:cxn>
              <a:cxn ang="0">
                <a:pos x="connsiteX2" y="connsiteY2"/>
              </a:cxn>
              <a:cxn ang="0">
                <a:pos x="connsiteX3" y="connsiteY3"/>
              </a:cxn>
            </a:cxnLst>
            <a:rect l="l" t="t" r="r" b="b"/>
            <a:pathLst>
              <a:path w="2838972" h="688360">
                <a:moveTo>
                  <a:pt x="0" y="688360"/>
                </a:moveTo>
                <a:cubicBezTo>
                  <a:pt x="238919" y="510560"/>
                  <a:pt x="435719" y="248622"/>
                  <a:pt x="755489" y="135910"/>
                </a:cubicBezTo>
                <a:cubicBezTo>
                  <a:pt x="1075259" y="23198"/>
                  <a:pt x="1571376" y="-24427"/>
                  <a:pt x="1918623" y="12085"/>
                </a:cubicBezTo>
                <a:cubicBezTo>
                  <a:pt x="2265870" y="48597"/>
                  <a:pt x="2626174" y="169248"/>
                  <a:pt x="2838972" y="354985"/>
                </a:cubicBezTo>
              </a:path>
            </a:pathLst>
          </a:custGeom>
          <a:noFill/>
          <a:ln w="38100">
            <a:solidFill>
              <a:schemeClr val="tx1">
                <a:lumMod val="75000"/>
                <a:lumOff val="2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966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500"/>
                                  </p:iterate>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2001"/>
                            </p:stCondLst>
                            <p:childTnLst>
                              <p:par>
                                <p:cTn id="8" presetID="22" presetClass="entr" presetSubtype="8"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par>
                          <p:cTn id="14" fill="hold">
                            <p:stCondLst>
                              <p:cond delay="2501"/>
                            </p:stCondLst>
                            <p:childTnLst>
                              <p:par>
                                <p:cTn id="15" presetID="10" presetClass="entr" presetSubtype="0"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wipe(left)">
                                      <p:cBhvr>
                                        <p:cTn id="22" dur="500"/>
                                        <p:tgtEl>
                                          <p:spTgt spid="66"/>
                                        </p:tgtEl>
                                      </p:cBhvr>
                                    </p:animEffect>
                                  </p:childTnLst>
                                </p:cTn>
                              </p:par>
                              <p:par>
                                <p:cTn id="23" presetID="10"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right)">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 presetClass="entr" presetSubtype="0" fill="hold" nodeType="withEffect">
                                  <p:stCondLst>
                                    <p:cond delay="0"/>
                                  </p:stCondLst>
                                  <p:childTnLst>
                                    <p:set>
                                      <p:cBhvr>
                                        <p:cTn id="49"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9" grpId="0" animBg="1"/>
      <p:bldP spid="10" grpId="0" animBg="1"/>
      <p:bldP spid="12" grpId="0" animBg="1"/>
      <p:bldP spid="14" grpId="0" animBg="1"/>
      <p:bldP spid="31" grpId="0" animBg="1"/>
      <p:bldP spid="6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2780156" y="2076572"/>
            <a:ext cx="4383607" cy="958307"/>
          </a:xfrm>
          <a:prstGeom prst="rect">
            <a:avLst/>
          </a:prstGeom>
          <a:solidFill>
            <a:schemeClr val="bg2">
              <a:lumMod val="90000"/>
            </a:schemeClr>
          </a:solidFill>
          <a:ln w="1079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14" name="Text Placeholder 2"/>
          <p:cNvSpPr txBox="1">
            <a:spLocks/>
          </p:cNvSpPr>
          <p:nvPr/>
        </p:nvSpPr>
        <p:spPr>
          <a:xfrm>
            <a:off x="431370" y="1192237"/>
            <a:ext cx="12069947" cy="5226046"/>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600" b="0" i="0" u="none" strike="noStrike" kern="1200" cap="none" spc="0" normalizeH="0" baseline="0" noProof="0" dirty="0">
                <a:ln>
                  <a:noFill/>
                </a:ln>
                <a:solidFill>
                  <a:srgbClr val="00518E"/>
                </a:solidFill>
                <a:effectLst/>
                <a:uLnTx/>
                <a:uFillTx/>
                <a:latin typeface="Consolas" panose="020B0609020204030204" pitchFamily="49" charset="0"/>
                <a:cs typeface="Consolas" panose="020B0609020204030204" pitchFamily="49" charset="0"/>
              </a:rPr>
              <a:t>var </a:t>
            </a: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words = </a:t>
            </a:r>
            <a:r>
              <a:rPr kumimoji="0" lang="en-US" sz="2600" b="1"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Rx.DOM.keyup</a:t>
            </a: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r>
              <a:rPr lang="en-US" sz="2600" dirty="0" smtClean="0">
                <a:solidFill>
                  <a:srgbClr val="505050"/>
                </a:solidFill>
                <a:latin typeface="Consolas" panose="020B0609020204030204" pitchFamily="49" charset="0"/>
                <a:cs typeface="Consolas" panose="020B0609020204030204" pitchFamily="49" charset="0"/>
              </a:rPr>
              <a:t>input</a:t>
            </a:r>
            <a:r>
              <a:rPr lang="en-US" sz="2600" dirty="0" smtClean="0">
                <a:solidFill>
                  <a:srgbClr val="C00000"/>
                </a:solidFill>
                <a:latin typeface="Consolas" panose="020B0609020204030204" pitchFamily="49" charset="0"/>
                <a:cs typeface="Consolas" panose="020B0609020204030204" pitchFamily="49" charset="0"/>
              </a:rPr>
              <a:t>)</a:t>
            </a:r>
            <a:endPar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lang="en-US" sz="2600" b="1" dirty="0" smtClean="0">
                <a:solidFill>
                  <a:srgbClr val="505050"/>
                </a:solidFill>
                <a:latin typeface="Consolas" panose="020B0609020204030204" pitchFamily="49" charset="0"/>
                <a:cs typeface="Consolas" panose="020B0609020204030204" pitchFamily="49" charset="0"/>
              </a:rPr>
              <a:t>map</a:t>
            </a:r>
            <a:r>
              <a:rPr lang="en-US" sz="2600" dirty="0" smtClean="0">
                <a:solidFill>
                  <a:srgbClr val="505050"/>
                </a:solidFill>
                <a:latin typeface="Consolas" panose="020B0609020204030204" pitchFamily="49" charset="0"/>
                <a:cs typeface="Consolas" panose="020B0609020204030204" pitchFamily="49" charset="0"/>
              </a:rPr>
              <a:t>(</a:t>
            </a:r>
            <a:r>
              <a:rPr lang="en-US" sz="2600" dirty="0" smtClean="0">
                <a:solidFill>
                  <a:srgbClr val="00518E"/>
                </a:solidFill>
                <a:latin typeface="Consolas" panose="020B0609020204030204" pitchFamily="49" charset="0"/>
                <a:cs typeface="Consolas" panose="020B0609020204030204" pitchFamily="49" charset="0"/>
              </a:rPr>
              <a:t>function</a:t>
            </a:r>
            <a:r>
              <a:rPr lang="en-US" sz="2600" dirty="0" smtClean="0">
                <a:solidFill>
                  <a:srgbClr val="505050"/>
                </a:solidFill>
                <a:latin typeface="Consolas" panose="020B0609020204030204" pitchFamily="49" charset="0"/>
                <a:cs typeface="Consolas" panose="020B0609020204030204" pitchFamily="49" charset="0"/>
              </a:rPr>
              <a:t>(</a:t>
            </a: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600" b="0" i="0" u="none" strike="noStrike" kern="1200" cap="none" spc="0" normalizeH="0" baseline="0" noProof="0" dirty="0" smtClean="0">
                <a:ln>
                  <a:noFill/>
                </a:ln>
                <a:solidFill>
                  <a:srgbClr val="00518E"/>
                </a:solidFill>
                <a:effectLst/>
                <a:uLnTx/>
                <a:uFillTx/>
                <a:latin typeface="Consolas" panose="020B0609020204030204" pitchFamily="49" charset="0"/>
                <a:cs typeface="Consolas" panose="020B0609020204030204" pitchFamily="49" charset="0"/>
              </a:rPr>
              <a:t>return</a:t>
            </a: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600"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input.val</a:t>
            </a:r>
            <a:r>
              <a:rPr lang="en-US" sz="2600" dirty="0" err="1" smtClean="0">
                <a:solidFill>
                  <a:srgbClr val="505050"/>
                </a:solidFill>
                <a:latin typeface="Consolas" panose="020B0609020204030204" pitchFamily="49" charset="0"/>
                <a:cs typeface="Consolas" panose="020B0609020204030204" pitchFamily="49" charset="0"/>
              </a:rPr>
              <a:t>ue</a:t>
            </a: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a:t>
            </a:r>
            <a:r>
              <a:rPr kumimoji="0" lang="en-US" sz="2600" b="1"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throttle</a:t>
            </a: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(500)</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            .</a:t>
            </a:r>
            <a:r>
              <a:rPr kumimoji="0" lang="en-US" sz="2600" b="1" i="0" u="none" strike="noStrike" kern="1200" cap="none" spc="0" normalizeH="0" baseline="0" noProof="0" dirty="0" err="1">
                <a:ln>
                  <a:noFill/>
                </a:ln>
                <a:solidFill>
                  <a:srgbClr val="505050"/>
                </a:solidFill>
                <a:effectLst/>
                <a:uLnTx/>
                <a:uFillTx/>
                <a:latin typeface="Consolas" panose="020B0609020204030204" pitchFamily="49" charset="0"/>
                <a:cs typeface="Consolas" panose="020B0609020204030204" pitchFamily="49" charset="0"/>
              </a:rPr>
              <a:t>distinctUntilChanged</a:t>
            </a: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            </a:t>
            </a: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r>
              <a:rPr lang="en-US" sz="2600" b="1" dirty="0" err="1" smtClean="0">
                <a:solidFill>
                  <a:srgbClr val="505050"/>
                </a:solidFill>
                <a:latin typeface="Consolas" panose="020B0609020204030204" pitchFamily="49" charset="0"/>
                <a:cs typeface="Consolas" panose="020B0609020204030204" pitchFamily="49" charset="0"/>
              </a:rPr>
              <a:t>flatMapLatest</a:t>
            </a:r>
            <a:r>
              <a:rPr lang="en-US" sz="2600" dirty="0" smtClean="0">
                <a:solidFill>
                  <a:srgbClr val="505050"/>
                </a:solidFill>
                <a:latin typeface="Consolas" panose="020B0609020204030204" pitchFamily="49" charset="0"/>
                <a:cs typeface="Consolas" panose="020B0609020204030204" pitchFamily="49" charset="0"/>
              </a:rPr>
              <a:t>(</a:t>
            </a:r>
            <a:br>
              <a:rPr lang="en-US" sz="2600" dirty="0" smtClean="0">
                <a:solidFill>
                  <a:srgbClr val="505050"/>
                </a:solidFill>
                <a:latin typeface="Consolas" panose="020B0609020204030204" pitchFamily="49" charset="0"/>
                <a:cs typeface="Consolas" panose="020B0609020204030204" pitchFamily="49" charset="0"/>
              </a:rPr>
            </a:br>
            <a:r>
              <a:rPr lang="en-US" sz="2600" dirty="0" smtClean="0">
                <a:solidFill>
                  <a:srgbClr val="505050"/>
                </a:solidFill>
                <a:latin typeface="Consolas" panose="020B0609020204030204" pitchFamily="49" charset="0"/>
                <a:cs typeface="Consolas" panose="020B0609020204030204" pitchFamily="49" charset="0"/>
              </a:rPr>
              <a:t>               </a:t>
            </a:r>
            <a:r>
              <a:rPr lang="en-US" sz="2600" dirty="0" smtClean="0">
                <a:solidFill>
                  <a:srgbClr val="00518E"/>
                </a:solidFill>
                <a:latin typeface="Consolas" panose="020B0609020204030204" pitchFamily="49" charset="0"/>
                <a:cs typeface="Consolas" panose="020B0609020204030204" pitchFamily="49" charset="0"/>
              </a:rPr>
              <a:t>function</a:t>
            </a:r>
            <a:r>
              <a:rPr lang="en-US" sz="2600" dirty="0" smtClean="0">
                <a:solidFill>
                  <a:srgbClr val="505050"/>
                </a:solidFill>
                <a:latin typeface="Consolas" panose="020B0609020204030204" pitchFamily="49" charset="0"/>
                <a:cs typeface="Consolas" panose="020B0609020204030204" pitchFamily="49" charset="0"/>
              </a:rPr>
              <a:t>(term</a:t>
            </a: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 </a:t>
            </a:r>
            <a:r>
              <a:rPr kumimoji="0" lang="en-US" sz="2600" b="0" i="0" u="none" strike="noStrike" kern="1200" cap="none" spc="0" normalizeH="0" baseline="0" noProof="0" dirty="0">
                <a:ln>
                  <a:noFill/>
                </a:ln>
                <a:solidFill>
                  <a:srgbClr val="00518E"/>
                </a:solidFill>
                <a:effectLst/>
                <a:uLnTx/>
                <a:uFillTx/>
                <a:latin typeface="Consolas" panose="020B0609020204030204" pitchFamily="49" charset="0"/>
                <a:cs typeface="Consolas" panose="020B0609020204030204" pitchFamily="49" charset="0"/>
              </a:rPr>
              <a:t>return </a:t>
            </a: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search(term); </a:t>
            </a: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b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br>
            <a:r>
              <a:rPr lang="en-US" sz="2600" dirty="0" smtClean="0">
                <a:solidFill>
                  <a:srgbClr val="505050"/>
                </a:solidFill>
                <a:latin typeface="Consolas" panose="020B0609020204030204" pitchFamily="49" charset="0"/>
                <a:cs typeface="Consolas" panose="020B0609020204030204" pitchFamily="49" charset="0"/>
              </a:rPr>
              <a:t>            </a:t>
            </a: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endPar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600" b="0" i="0" u="none" strike="noStrike" kern="1200" cap="none" spc="0" normalizeH="0" baseline="0" noProof="0" dirty="0" err="1">
                <a:ln>
                  <a:noFill/>
                </a:ln>
                <a:solidFill>
                  <a:srgbClr val="505050"/>
                </a:solidFill>
                <a:effectLst/>
                <a:uLnTx/>
                <a:uFillTx/>
                <a:latin typeface="Consolas" panose="020B0609020204030204" pitchFamily="49" charset="0"/>
                <a:cs typeface="Consolas" panose="020B0609020204030204" pitchFamily="49" charset="0"/>
              </a:rPr>
              <a:t>words.subscribe</a:t>
            </a: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a:t>
            </a:r>
            <a:r>
              <a:rPr kumimoji="0" lang="en-US" sz="2600" b="0" i="0" u="none" strike="noStrike" kern="1200" cap="none" spc="0" normalizeH="0" baseline="0" noProof="0" dirty="0">
                <a:ln>
                  <a:noFill/>
                </a:ln>
                <a:solidFill>
                  <a:srgbClr val="00518E"/>
                </a:solidFill>
                <a:effectLst/>
                <a:uLnTx/>
                <a:uFillTx/>
                <a:latin typeface="Consolas" panose="020B0609020204030204" pitchFamily="49" charset="0"/>
                <a:cs typeface="Consolas" panose="020B0609020204030204" pitchFamily="49" charset="0"/>
              </a:rPr>
              <a:t>function</a:t>
            </a: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(data)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600" b="0" i="0" u="none" strike="noStrike" kern="1200" cap="none" spc="0" normalizeH="0" baseline="0" noProof="0" dirty="0">
                <a:ln>
                  <a:noFill/>
                </a:ln>
                <a:solidFill>
                  <a:srgbClr val="258244"/>
                </a:solidFill>
                <a:effectLst/>
                <a:uLnTx/>
                <a:uFillTx/>
                <a:latin typeface="Consolas" panose="020B0609020204030204" pitchFamily="49" charset="0"/>
                <a:cs typeface="Consolas" panose="020B0609020204030204" pitchFamily="49" charset="0"/>
              </a:rPr>
              <a:t>  // Bind data to the UI</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6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cs typeface="Consolas" panose="020B0609020204030204" pitchFamily="49" charset="0"/>
            </a:endParaRPr>
          </a:p>
        </p:txBody>
      </p:sp>
      <p:sp>
        <p:nvSpPr>
          <p:cNvPr id="2" name="Title 1"/>
          <p:cNvSpPr>
            <a:spLocks noGrp="1"/>
          </p:cNvSpPr>
          <p:nvPr>
            <p:ph type="title"/>
          </p:nvPr>
        </p:nvSpPr>
        <p:spPr/>
        <p:txBody>
          <a:bodyPr/>
          <a:lstStyle/>
          <a:p>
            <a:r>
              <a:rPr lang="en-US" dirty="0"/>
              <a:t>Composing Events and </a:t>
            </a:r>
            <a:r>
              <a:rPr lang="en-US" dirty="0" smtClean="0"/>
              <a:t>Promises</a:t>
            </a:r>
            <a:endParaRPr lang="en-US" dirty="0"/>
          </a:p>
        </p:txBody>
      </p:sp>
      <p:sp>
        <p:nvSpPr>
          <p:cNvPr id="15" name="Line Callout 1 14"/>
          <p:cNvSpPr/>
          <p:nvPr/>
        </p:nvSpPr>
        <p:spPr bwMode="auto">
          <a:xfrm>
            <a:off x="8899303" y="4666919"/>
            <a:ext cx="3137822" cy="864601"/>
          </a:xfrm>
          <a:prstGeom prst="borderCallout1">
            <a:avLst>
              <a:gd name="adj1" fmla="val -3913"/>
              <a:gd name="adj2" fmla="val 47868"/>
              <a:gd name="adj3" fmla="val -112912"/>
              <a:gd name="adj4" fmla="val -33594"/>
            </a:avLst>
          </a:prstGeom>
          <a:solidFill>
            <a:schemeClr val="accent1"/>
          </a:solidFill>
          <a:ln w="28575">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lt1"/>
                </a:solidFill>
              </a:rPr>
              <a:t>Web service call returns single value sequence</a:t>
            </a:r>
          </a:p>
        </p:txBody>
      </p:sp>
      <p:sp>
        <p:nvSpPr>
          <p:cNvPr id="16" name="Line Callout 1 15"/>
          <p:cNvSpPr/>
          <p:nvPr/>
        </p:nvSpPr>
        <p:spPr bwMode="auto">
          <a:xfrm>
            <a:off x="7497483" y="857016"/>
            <a:ext cx="2580975" cy="780004"/>
          </a:xfrm>
          <a:prstGeom prst="borderCallout1">
            <a:avLst>
              <a:gd name="adj1" fmla="val 73833"/>
              <a:gd name="adj2" fmla="val -441"/>
              <a:gd name="adj3" fmla="val 73556"/>
              <a:gd name="adj4" fmla="val -48077"/>
            </a:avLst>
          </a:prstGeom>
          <a:solidFill>
            <a:schemeClr val="accent1"/>
          </a:solidFill>
          <a:ln w="28575">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lt1"/>
                </a:solidFill>
              </a:rPr>
              <a:t>DOM events as a sequence of strings</a:t>
            </a:r>
          </a:p>
        </p:txBody>
      </p:sp>
      <p:sp>
        <p:nvSpPr>
          <p:cNvPr id="17" name="Line Callout 1 16"/>
          <p:cNvSpPr/>
          <p:nvPr/>
        </p:nvSpPr>
        <p:spPr bwMode="auto">
          <a:xfrm>
            <a:off x="7981270" y="2689305"/>
            <a:ext cx="2486944" cy="781637"/>
          </a:xfrm>
          <a:prstGeom prst="borderCallout1">
            <a:avLst>
              <a:gd name="adj1" fmla="val 66924"/>
              <a:gd name="adj2" fmla="val 1098"/>
              <a:gd name="adj3" fmla="val 68750"/>
              <a:gd name="adj4" fmla="val -103940"/>
            </a:avLst>
          </a:prstGeom>
          <a:solidFill>
            <a:schemeClr val="accent1"/>
          </a:solidFill>
          <a:ln w="28575">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lt1"/>
                </a:solidFill>
              </a:rPr>
              <a:t>Latest response as word arrays</a:t>
            </a:r>
          </a:p>
        </p:txBody>
      </p:sp>
      <p:sp>
        <p:nvSpPr>
          <p:cNvPr id="18" name="Line Callout 1 17"/>
          <p:cNvSpPr/>
          <p:nvPr/>
        </p:nvSpPr>
        <p:spPr bwMode="auto">
          <a:xfrm>
            <a:off x="168277" y="2637132"/>
            <a:ext cx="2090619" cy="864601"/>
          </a:xfrm>
          <a:prstGeom prst="borderCallout1">
            <a:avLst>
              <a:gd name="adj1" fmla="val 59039"/>
              <a:gd name="adj2" fmla="val 101317"/>
              <a:gd name="adj3" fmla="val 16891"/>
              <a:gd name="adj4" fmla="val 123716"/>
            </a:avLst>
          </a:prstGeom>
          <a:solidFill>
            <a:schemeClr val="accent1"/>
          </a:solidFill>
          <a:ln w="28575">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lt1"/>
                </a:solidFill>
              </a:rPr>
              <a:t>Reducing data traffic / volume</a:t>
            </a:r>
          </a:p>
        </p:txBody>
      </p:sp>
      <p:sp>
        <p:nvSpPr>
          <p:cNvPr id="20" name="Line Callout 1 19"/>
          <p:cNvSpPr/>
          <p:nvPr/>
        </p:nvSpPr>
        <p:spPr bwMode="auto">
          <a:xfrm>
            <a:off x="5704334" y="5704034"/>
            <a:ext cx="2804648" cy="581500"/>
          </a:xfrm>
          <a:prstGeom prst="borderCallout1">
            <a:avLst>
              <a:gd name="adj1" fmla="val 30081"/>
              <a:gd name="adj2" fmla="val -435"/>
              <a:gd name="adj3" fmla="val -51213"/>
              <a:gd name="adj4" fmla="val -32871"/>
            </a:avLst>
          </a:prstGeom>
          <a:solidFill>
            <a:schemeClr val="accent1"/>
          </a:solidFill>
          <a:ln w="28575">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lt1"/>
                </a:solidFill>
              </a:rPr>
              <a:t>Binding results to the UI</a:t>
            </a:r>
          </a:p>
        </p:txBody>
      </p:sp>
      <p:pic>
        <p:nvPicPr>
          <p:cNvPr id="21" name="Picture 20"/>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1871" y="1450958"/>
            <a:ext cx="1019816" cy="1359754"/>
          </a:xfrm>
          <a:prstGeom prst="rect">
            <a:avLst/>
          </a:prstGeom>
        </p:spPr>
      </p:pic>
    </p:spTree>
    <p:extLst>
      <p:ext uri="{BB962C8B-B14F-4D97-AF65-F5344CB8AC3E}">
        <p14:creationId xmlns:p14="http://schemas.microsoft.com/office/powerpoint/2010/main" val="218102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childTnLst>
                          </p:cTn>
                        </p:par>
                        <p:par>
                          <p:cTn id="9" fill="hold">
                            <p:stCondLst>
                              <p:cond delay="0"/>
                            </p:stCondLst>
                            <p:childTnLst>
                              <p:par>
                                <p:cTn id="10" presetID="10" presetClass="entr" presetSubtype="0"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par>
                                <p:cTn id="19" presetID="10" presetClass="exit" presetSubtype="0" fill="hold" grpId="1"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4">
                                            <p:txEl>
                                              <p:pRg st="4" end="4"/>
                                            </p:txEl>
                                          </p:spTgt>
                                        </p:tgtEl>
                                        <p:attrNameLst>
                                          <p:attrName>style.visibility</p:attrName>
                                        </p:attrNameLst>
                                      </p:cBhvr>
                                      <p:to>
                                        <p:strVal val="visible"/>
                                      </p:to>
                                    </p:set>
                                  </p:childTnLst>
                                </p:cTn>
                              </p:par>
                              <p:par>
                                <p:cTn id="36" presetID="10" presetClass="exit" presetSubtype="0" fill="hold" grpId="1" nodeType="withEffect">
                                  <p:stCondLst>
                                    <p:cond delay="0"/>
                                  </p:stCondLst>
                                  <p:childTnLst>
                                    <p:animEffect transition="out" filter="fade">
                                      <p:cBhvr>
                                        <p:cTn id="37" dur="500"/>
                                        <p:tgtEl>
                                          <p:spTgt spid="18"/>
                                        </p:tgtEl>
                                      </p:cBhvr>
                                    </p:animEffect>
                                    <p:set>
                                      <p:cBhvr>
                                        <p:cTn id="38" dur="1" fill="hold">
                                          <p:stCondLst>
                                            <p:cond delay="499"/>
                                          </p:stCondLst>
                                        </p:cTn>
                                        <p:tgtEl>
                                          <p:spTgt spid="18"/>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21"/>
                                        </p:tgtEl>
                                      </p:cBhvr>
                                    </p:animEffect>
                                    <p:set>
                                      <p:cBhvr>
                                        <p:cTn id="41" dur="1" fill="hold">
                                          <p:stCondLst>
                                            <p:cond delay="499"/>
                                          </p:stCondLst>
                                        </p:cTn>
                                        <p:tgtEl>
                                          <p:spTgt spid="21"/>
                                        </p:tgtEl>
                                        <p:attrNameLst>
                                          <p:attrName>style.visibility</p:attrName>
                                        </p:attrNameLst>
                                      </p:cBhvr>
                                      <p:to>
                                        <p:strVal val="hidden"/>
                                      </p:to>
                                    </p:se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4">
                                            <p:txEl>
                                              <p:pRg st="6" end="6"/>
                                            </p:txEl>
                                          </p:spTgt>
                                        </p:tgtEl>
                                        <p:attrNameLst>
                                          <p:attrName>style.visibility</p:attrName>
                                        </p:attrNameLst>
                                      </p:cBhvr>
                                      <p:to>
                                        <p:strVal val="visible"/>
                                      </p:to>
                                    </p:set>
                                  </p:childTnLst>
                                </p:cTn>
                              </p:par>
                              <p:par>
                                <p:cTn id="55" presetID="10" presetClass="exit" presetSubtype="0" fill="hold" grpId="1" nodeType="withEffect">
                                  <p:stCondLst>
                                    <p:cond delay="0"/>
                                  </p:stCondLst>
                                  <p:childTnLst>
                                    <p:animEffect transition="out" filter="fade">
                                      <p:cBhvr>
                                        <p:cTn id="56" dur="500"/>
                                        <p:tgtEl>
                                          <p:spTgt spid="17"/>
                                        </p:tgtEl>
                                      </p:cBhvr>
                                    </p:animEffect>
                                    <p:set>
                                      <p:cBhvr>
                                        <p:cTn id="57" dur="1" fill="hold">
                                          <p:stCondLst>
                                            <p:cond delay="499"/>
                                          </p:stCondLst>
                                        </p:cTn>
                                        <p:tgtEl>
                                          <p:spTgt spid="17"/>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15"/>
                                        </p:tgtEl>
                                      </p:cBhvr>
                                    </p:animEffect>
                                    <p:set>
                                      <p:cBhvr>
                                        <p:cTn id="60" dur="1" fill="hold">
                                          <p:stCondLst>
                                            <p:cond delay="499"/>
                                          </p:stCondLst>
                                        </p:cTn>
                                        <p:tgtEl>
                                          <p:spTgt spid="15"/>
                                        </p:tgtEl>
                                        <p:attrNameLst>
                                          <p:attrName>style.visibility</p:attrName>
                                        </p:attrNameLst>
                                      </p:cBhvr>
                                      <p:to>
                                        <p:strVal val="hidden"/>
                                      </p:to>
                                    </p:set>
                                  </p:childTnLst>
                                </p:cTn>
                              </p:par>
                              <p:par>
                                <p:cTn id="61" presetID="1" presetClass="entr" presetSubtype="0" fill="hold" nodeType="withEffect">
                                  <p:stCondLst>
                                    <p:cond delay="0"/>
                                  </p:stCondLst>
                                  <p:childTnLst>
                                    <p:set>
                                      <p:cBhvr>
                                        <p:cTn id="62" dur="1" fill="hold">
                                          <p:stCondLst>
                                            <p:cond delay="0"/>
                                          </p:stCondLst>
                                        </p:cTn>
                                        <p:tgtEl>
                                          <p:spTgt spid="14">
                                            <p:txEl>
                                              <p:pRg st="7" end="7"/>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4">
                                            <p:txEl>
                                              <p:pRg st="8" end="8"/>
                                            </p:txEl>
                                          </p:spTgt>
                                        </p:tgtEl>
                                        <p:attrNameLst>
                                          <p:attrName>style.visibility</p:attrName>
                                        </p:attrNameLst>
                                      </p:cBhvr>
                                      <p:to>
                                        <p:strVal val="visible"/>
                                      </p:to>
                                    </p:se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fade">
                                      <p:cBhvr>
                                        <p:cTn id="6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5" grpId="1" animBg="1"/>
      <p:bldP spid="16" grpId="0" animBg="1"/>
      <p:bldP spid="16" grpId="1" animBg="1"/>
      <p:bldP spid="17" grpId="0" animBg="1"/>
      <p:bldP spid="17" grpId="1" animBg="1"/>
      <p:bldP spid="18" grpId="0" animBg="1"/>
      <p:bldP spid="18" grpId="1" animBg="1"/>
      <p:bldP spid="2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Testing concurrent code: made easy!</a:t>
            </a:r>
            <a:endParaRPr lang="en-US" dirty="0"/>
          </a:p>
        </p:txBody>
      </p:sp>
      <p:sp>
        <p:nvSpPr>
          <p:cNvPr id="8" name="Content Placeholder 2"/>
          <p:cNvSpPr txBox="1">
            <a:spLocks/>
          </p:cNvSpPr>
          <p:nvPr/>
        </p:nvSpPr>
        <p:spPr>
          <a:xfrm>
            <a:off x="1274619" y="1299394"/>
            <a:ext cx="9254836" cy="54497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err="1" smtClean="0">
                <a:solidFill>
                  <a:srgbClr val="0070C0"/>
                </a:solidFill>
                <a:latin typeface="Consolas" panose="020B0609020204030204" pitchFamily="49" charset="0"/>
                <a:cs typeface="Consolas" panose="020B0609020204030204" pitchFamily="49" charset="0"/>
              </a:rPr>
              <a:t>var</a:t>
            </a:r>
            <a:r>
              <a:rPr lang="en-US" sz="2200" dirty="0" smtClean="0">
                <a:solidFill>
                  <a:srgbClr val="0070C0"/>
                </a:solidFill>
                <a:latin typeface="Consolas" panose="020B0609020204030204" pitchFamily="49" charset="0"/>
                <a:cs typeface="Consolas" panose="020B0609020204030204" pitchFamily="49" charset="0"/>
              </a:rPr>
              <a:t> </a:t>
            </a:r>
            <a:r>
              <a:rPr lang="en-US" sz="2200" dirty="0" smtClean="0">
                <a:latin typeface="Consolas" panose="020B0609020204030204" pitchFamily="49" charset="0"/>
                <a:cs typeface="Consolas" panose="020B0609020204030204" pitchFamily="49" charset="0"/>
              </a:rPr>
              <a:t>scheduler = </a:t>
            </a:r>
            <a:r>
              <a:rPr lang="en-US" sz="2200" dirty="0" smtClean="0">
                <a:solidFill>
                  <a:srgbClr val="0070C0"/>
                </a:solidFill>
                <a:latin typeface="Consolas" panose="020B0609020204030204" pitchFamily="49" charset="0"/>
                <a:cs typeface="Consolas" panose="020B0609020204030204" pitchFamily="49" charset="0"/>
              </a:rPr>
              <a:t>new</a:t>
            </a:r>
            <a:r>
              <a:rPr lang="en-US" sz="2200" dirty="0" smtClean="0">
                <a:latin typeface="Consolas" panose="020B0609020204030204" pitchFamily="49" charset="0"/>
                <a:cs typeface="Consolas" panose="020B0609020204030204" pitchFamily="49" charset="0"/>
              </a:rPr>
              <a:t> </a:t>
            </a:r>
            <a:r>
              <a:rPr lang="en-US" sz="2200" dirty="0" err="1" smtClean="0">
                <a:latin typeface="Consolas" panose="020B0609020204030204" pitchFamily="49" charset="0"/>
                <a:cs typeface="Consolas" panose="020B0609020204030204" pitchFamily="49" charset="0"/>
              </a:rPr>
              <a:t>TestScheduler</a:t>
            </a:r>
            <a:r>
              <a:rPr lang="en-US" sz="2200" dirty="0" smtClean="0">
                <a:latin typeface="Consolas" panose="020B0609020204030204" pitchFamily="49" charset="0"/>
                <a:cs typeface="Consolas" panose="020B0609020204030204" pitchFamily="49" charset="0"/>
              </a:rPr>
              <a:t>();</a:t>
            </a:r>
          </a:p>
          <a:p>
            <a:pPr marL="0" indent="0">
              <a:buFont typeface="Arial" panose="020B0604020202020204" pitchFamily="34" charset="0"/>
              <a:buNone/>
            </a:pPr>
            <a:endParaRPr lang="en-US" sz="2200" dirty="0" smtClean="0">
              <a:latin typeface="Consolas" panose="020B0609020204030204" pitchFamily="49" charset="0"/>
              <a:cs typeface="Consolas" panose="020B0609020204030204" pitchFamily="49" charset="0"/>
            </a:endParaRPr>
          </a:p>
          <a:p>
            <a:pPr marL="0" indent="0">
              <a:buFont typeface="Arial" panose="020B0604020202020204" pitchFamily="34" charset="0"/>
              <a:buNone/>
            </a:pPr>
            <a:r>
              <a:rPr lang="en-US" sz="2200" dirty="0" smtClean="0">
                <a:solidFill>
                  <a:srgbClr val="0070C0"/>
                </a:solidFill>
                <a:latin typeface="Consolas" panose="020B0609020204030204" pitchFamily="49" charset="0"/>
                <a:cs typeface="Consolas" panose="020B0609020204030204" pitchFamily="49" charset="0"/>
              </a:rPr>
              <a:t>var </a:t>
            </a:r>
            <a:r>
              <a:rPr lang="en-US" sz="2200" dirty="0" smtClean="0">
                <a:latin typeface="Consolas" panose="020B0609020204030204" pitchFamily="49" charset="0"/>
                <a:cs typeface="Consolas" panose="020B0609020204030204" pitchFamily="49" charset="0"/>
              </a:rPr>
              <a:t>input = </a:t>
            </a:r>
            <a:r>
              <a:rPr lang="en-US" sz="2200" dirty="0" err="1" smtClean="0">
                <a:latin typeface="Consolas" panose="020B0609020204030204" pitchFamily="49" charset="0"/>
                <a:cs typeface="Consolas" panose="020B0609020204030204" pitchFamily="49" charset="0"/>
              </a:rPr>
              <a:t>scheduler.createColdObservable</a:t>
            </a:r>
            <a:r>
              <a:rPr lang="en-US" sz="2200" dirty="0" smtClean="0">
                <a:latin typeface="Consolas" panose="020B0609020204030204" pitchFamily="49" charset="0"/>
                <a:cs typeface="Consolas" panose="020B0609020204030204" pitchFamily="49" charset="0"/>
              </a:rPr>
              <a:t>(</a:t>
            </a:r>
            <a:br>
              <a:rPr lang="en-US" sz="2200" dirty="0" smtClean="0">
                <a:latin typeface="Consolas" panose="020B0609020204030204" pitchFamily="49" charset="0"/>
                <a:cs typeface="Consolas" panose="020B0609020204030204" pitchFamily="49" charset="0"/>
              </a:rPr>
            </a:br>
            <a:r>
              <a:rPr lang="en-US" sz="2200" dirty="0" smtClean="0">
                <a:latin typeface="Consolas" panose="020B0609020204030204" pitchFamily="49" charset="0"/>
                <a:cs typeface="Consolas" panose="020B0609020204030204" pitchFamily="49" charset="0"/>
              </a:rPr>
              <a:t>    </a:t>
            </a:r>
            <a:r>
              <a:rPr lang="en-US" sz="2200" dirty="0" err="1" smtClean="0">
                <a:latin typeface="Consolas" panose="020B0609020204030204" pitchFamily="49" charset="0"/>
                <a:cs typeface="Consolas" panose="020B0609020204030204" pitchFamily="49" charset="0"/>
              </a:rPr>
              <a:t>onNext</a:t>
            </a:r>
            <a:r>
              <a:rPr lang="en-US" sz="2200" dirty="0" smtClean="0">
                <a:latin typeface="Consolas" panose="020B0609020204030204" pitchFamily="49" charset="0"/>
                <a:cs typeface="Consolas" panose="020B0609020204030204" pitchFamily="49" charset="0"/>
              </a:rPr>
              <a:t>(300, </a:t>
            </a:r>
            <a:r>
              <a:rPr lang="en-US" sz="2200" dirty="0" smtClean="0">
                <a:solidFill>
                  <a:srgbClr val="C00000"/>
                </a:solidFill>
                <a:latin typeface="Consolas" panose="020B0609020204030204" pitchFamily="49" charset="0"/>
                <a:cs typeface="Consolas" panose="020B0609020204030204" pitchFamily="49" charset="0"/>
              </a:rPr>
              <a:t>"NDC"</a:t>
            </a:r>
            <a:r>
              <a:rPr lang="en-US" sz="2200" dirty="0" smtClean="0">
                <a:latin typeface="Consolas" panose="020B0609020204030204" pitchFamily="49" charset="0"/>
                <a:cs typeface="Consolas" panose="020B0609020204030204" pitchFamily="49" charset="0"/>
              </a:rPr>
              <a:t>),</a:t>
            </a:r>
            <a:br>
              <a:rPr lang="en-US" sz="2200" dirty="0" smtClean="0">
                <a:latin typeface="Consolas" panose="020B0609020204030204" pitchFamily="49" charset="0"/>
                <a:cs typeface="Consolas" panose="020B0609020204030204" pitchFamily="49" charset="0"/>
              </a:rPr>
            </a:br>
            <a:r>
              <a:rPr lang="en-US" sz="2200" dirty="0" smtClean="0">
                <a:latin typeface="Consolas" panose="020B0609020204030204" pitchFamily="49" charset="0"/>
                <a:cs typeface="Consolas" panose="020B0609020204030204" pitchFamily="49" charset="0"/>
              </a:rPr>
              <a:t>    </a:t>
            </a:r>
            <a:r>
              <a:rPr lang="en-US" sz="2200" dirty="0" err="1" smtClean="0">
                <a:latin typeface="Consolas" panose="020B0609020204030204" pitchFamily="49" charset="0"/>
                <a:cs typeface="Consolas" panose="020B0609020204030204" pitchFamily="49" charset="0"/>
              </a:rPr>
              <a:t>onNext</a:t>
            </a:r>
            <a:r>
              <a:rPr lang="en-US" sz="2200" dirty="0" smtClean="0">
                <a:latin typeface="Consolas" panose="020B0609020204030204" pitchFamily="49" charset="0"/>
                <a:cs typeface="Consolas" panose="020B0609020204030204" pitchFamily="49" charset="0"/>
              </a:rPr>
              <a:t>(400, </a:t>
            </a:r>
            <a:r>
              <a:rPr lang="en-US" sz="2200" dirty="0" smtClean="0">
                <a:solidFill>
                  <a:srgbClr val="C00000"/>
                </a:solidFill>
                <a:latin typeface="Consolas" panose="020B0609020204030204" pitchFamily="49" charset="0"/>
                <a:cs typeface="Consolas" panose="020B0609020204030204" pitchFamily="49" charset="0"/>
              </a:rPr>
              <a:t>"OSLO"</a:t>
            </a:r>
            <a:r>
              <a:rPr lang="en-US" sz="2200" dirty="0" smtClean="0">
                <a:latin typeface="Consolas" panose="020B0609020204030204" pitchFamily="49" charset="0"/>
                <a:cs typeface="Consolas" panose="020B0609020204030204" pitchFamily="49" charset="0"/>
              </a:rPr>
              <a:t>),</a:t>
            </a:r>
            <a:br>
              <a:rPr lang="en-US" sz="2200" dirty="0" smtClean="0">
                <a:latin typeface="Consolas" panose="020B0609020204030204" pitchFamily="49" charset="0"/>
                <a:cs typeface="Consolas" panose="020B0609020204030204" pitchFamily="49" charset="0"/>
              </a:rPr>
            </a:br>
            <a:r>
              <a:rPr lang="en-US" sz="2200" dirty="0" smtClean="0">
                <a:latin typeface="Consolas" panose="020B0609020204030204" pitchFamily="49" charset="0"/>
                <a:cs typeface="Consolas" panose="020B0609020204030204" pitchFamily="49" charset="0"/>
              </a:rPr>
              <a:t>    </a:t>
            </a:r>
            <a:r>
              <a:rPr lang="en-US" sz="2200" dirty="0" err="1" smtClean="0">
                <a:latin typeface="Consolas" panose="020B0609020204030204" pitchFamily="49" charset="0"/>
                <a:cs typeface="Consolas" panose="020B0609020204030204" pitchFamily="49" charset="0"/>
              </a:rPr>
              <a:t>onCompleted</a:t>
            </a:r>
            <a:r>
              <a:rPr lang="en-US" sz="2200" dirty="0" smtClean="0">
                <a:latin typeface="Consolas" panose="020B0609020204030204" pitchFamily="49" charset="0"/>
                <a:cs typeface="Consolas" panose="020B0609020204030204" pitchFamily="49" charset="0"/>
              </a:rPr>
              <a:t>(500));</a:t>
            </a:r>
          </a:p>
          <a:p>
            <a:pPr marL="0" indent="0">
              <a:buFont typeface="Arial" panose="020B0604020202020204" pitchFamily="34" charset="0"/>
              <a:buNone/>
            </a:pPr>
            <a:endParaRPr lang="en-US" sz="2200" dirty="0" smtClean="0">
              <a:latin typeface="Consolas" panose="020B0609020204030204" pitchFamily="49" charset="0"/>
              <a:cs typeface="Consolas" panose="020B0609020204030204" pitchFamily="49" charset="0"/>
            </a:endParaRPr>
          </a:p>
          <a:p>
            <a:pPr marL="0" indent="0">
              <a:buFont typeface="Arial" panose="020B0604020202020204" pitchFamily="34" charset="0"/>
              <a:buNone/>
            </a:pPr>
            <a:r>
              <a:rPr lang="en-US" sz="2200" dirty="0" err="1" smtClean="0">
                <a:solidFill>
                  <a:srgbClr val="0070C0"/>
                </a:solidFill>
                <a:latin typeface="Consolas" panose="020B0609020204030204" pitchFamily="49" charset="0"/>
                <a:cs typeface="Consolas" panose="020B0609020204030204" pitchFamily="49" charset="0"/>
              </a:rPr>
              <a:t>var</a:t>
            </a:r>
            <a:r>
              <a:rPr lang="en-US" sz="2200" dirty="0" smtClean="0">
                <a:solidFill>
                  <a:srgbClr val="0070C0"/>
                </a:solidFill>
                <a:latin typeface="Consolas" panose="020B0609020204030204" pitchFamily="49" charset="0"/>
                <a:cs typeface="Consolas" panose="020B0609020204030204" pitchFamily="49" charset="0"/>
              </a:rPr>
              <a:t> </a:t>
            </a:r>
            <a:r>
              <a:rPr lang="en-US" sz="2200" dirty="0" smtClean="0">
                <a:latin typeface="Consolas" panose="020B0609020204030204" pitchFamily="49" charset="0"/>
                <a:cs typeface="Consolas" panose="020B0609020204030204" pitchFamily="49" charset="0"/>
              </a:rPr>
              <a:t>results = </a:t>
            </a:r>
            <a:r>
              <a:rPr lang="en-US" sz="2200" dirty="0" err="1" smtClean="0">
                <a:latin typeface="Consolas" panose="020B0609020204030204" pitchFamily="49" charset="0"/>
                <a:cs typeface="Consolas" panose="020B0609020204030204" pitchFamily="49" charset="0"/>
              </a:rPr>
              <a:t>scheduler.startWithCreate</a:t>
            </a:r>
            <a:r>
              <a:rPr lang="en-US" sz="2200" dirty="0" smtClean="0">
                <a:latin typeface="Consolas" panose="020B0609020204030204" pitchFamily="49" charset="0"/>
                <a:cs typeface="Consolas" panose="020B0609020204030204" pitchFamily="49" charset="0"/>
              </a:rPr>
              <a:t>(</a:t>
            </a:r>
            <a:r>
              <a:rPr lang="en-US" sz="2200" dirty="0" smtClean="0">
                <a:solidFill>
                  <a:srgbClr val="0070C0"/>
                </a:solidFill>
                <a:latin typeface="Consolas" panose="020B0609020204030204" pitchFamily="49" charset="0"/>
                <a:cs typeface="Consolas" panose="020B0609020204030204" pitchFamily="49" charset="0"/>
              </a:rPr>
              <a:t>function</a:t>
            </a:r>
            <a:r>
              <a:rPr lang="en-US" sz="2200" dirty="0" smtClean="0">
                <a:latin typeface="Consolas" panose="020B0609020204030204" pitchFamily="49" charset="0"/>
                <a:cs typeface="Consolas" panose="020B0609020204030204" pitchFamily="49" charset="0"/>
              </a:rPr>
              <a:t> () {</a:t>
            </a:r>
            <a:br>
              <a:rPr lang="en-US" sz="2200" dirty="0" smtClean="0">
                <a:latin typeface="Consolas" panose="020B0609020204030204" pitchFamily="49" charset="0"/>
                <a:cs typeface="Consolas" panose="020B0609020204030204" pitchFamily="49" charset="0"/>
              </a:rPr>
            </a:br>
            <a:r>
              <a:rPr lang="en-US" sz="2200" dirty="0" smtClean="0">
                <a:latin typeface="Consolas" panose="020B0609020204030204" pitchFamily="49" charset="0"/>
                <a:cs typeface="Consolas" panose="020B0609020204030204" pitchFamily="49" charset="0"/>
              </a:rPr>
              <a:t>    </a:t>
            </a:r>
            <a:r>
              <a:rPr lang="en-US" sz="2200" dirty="0" err="1" smtClean="0">
                <a:latin typeface="Consolas" panose="020B0609020204030204" pitchFamily="49" charset="0"/>
                <a:cs typeface="Consolas" panose="020B0609020204030204" pitchFamily="49" charset="0"/>
              </a:rPr>
              <a:t>input.map</a:t>
            </a:r>
            <a:r>
              <a:rPr lang="en-US" sz="2200" dirty="0" smtClean="0">
                <a:latin typeface="Consolas" panose="020B0609020204030204" pitchFamily="49" charset="0"/>
                <a:cs typeface="Consolas" panose="020B0609020204030204" pitchFamily="49" charset="0"/>
              </a:rPr>
              <a:t>(</a:t>
            </a:r>
            <a:r>
              <a:rPr lang="en-US" sz="2200" dirty="0" smtClean="0">
                <a:solidFill>
                  <a:srgbClr val="0070C0"/>
                </a:solidFill>
                <a:latin typeface="Consolas" panose="020B0609020204030204" pitchFamily="49" charset="0"/>
                <a:cs typeface="Consolas" panose="020B0609020204030204" pitchFamily="49" charset="0"/>
              </a:rPr>
              <a:t>function</a:t>
            </a:r>
            <a:r>
              <a:rPr lang="en-US" sz="2200" dirty="0" smtClean="0">
                <a:latin typeface="Consolas" panose="020B0609020204030204" pitchFamily="49" charset="0"/>
                <a:cs typeface="Consolas" panose="020B0609020204030204" pitchFamily="49" charset="0"/>
              </a:rPr>
              <a:t> (x) { </a:t>
            </a:r>
            <a:r>
              <a:rPr lang="en-US" sz="2200" dirty="0" smtClean="0">
                <a:solidFill>
                  <a:srgbClr val="0070C0"/>
                </a:solidFill>
                <a:latin typeface="Consolas" panose="020B0609020204030204" pitchFamily="49" charset="0"/>
                <a:cs typeface="Consolas" panose="020B0609020204030204" pitchFamily="49" charset="0"/>
              </a:rPr>
              <a:t>return </a:t>
            </a:r>
            <a:r>
              <a:rPr lang="en-US" sz="2200" dirty="0" err="1" smtClean="0">
                <a:latin typeface="Consolas" panose="020B0609020204030204" pitchFamily="49" charset="0"/>
                <a:cs typeface="Consolas" panose="020B0609020204030204" pitchFamily="49" charset="0"/>
              </a:rPr>
              <a:t>x.length</a:t>
            </a:r>
            <a:r>
              <a:rPr lang="en-US" sz="2200" dirty="0" smtClean="0">
                <a:latin typeface="Consolas" panose="020B0609020204030204" pitchFamily="49" charset="0"/>
                <a:cs typeface="Consolas" panose="020B0609020204030204" pitchFamily="49" charset="0"/>
              </a:rPr>
              <a:t>; })</a:t>
            </a:r>
            <a:br>
              <a:rPr lang="en-US" sz="2200" dirty="0" smtClean="0">
                <a:latin typeface="Consolas" panose="020B0609020204030204" pitchFamily="49" charset="0"/>
                <a:cs typeface="Consolas" panose="020B0609020204030204" pitchFamily="49" charset="0"/>
              </a:rPr>
            </a:br>
            <a:r>
              <a:rPr lang="en-US" sz="2200" dirty="0" smtClean="0">
                <a:latin typeface="Consolas" panose="020B0609020204030204" pitchFamily="49" charset="0"/>
                <a:cs typeface="Consolas" panose="020B0609020204030204" pitchFamily="49" charset="0"/>
              </a:rPr>
              <a:t>});</a:t>
            </a:r>
          </a:p>
          <a:p>
            <a:pPr marL="0" indent="0">
              <a:buFont typeface="Arial" panose="020B0604020202020204" pitchFamily="34" charset="0"/>
              <a:buNone/>
            </a:pPr>
            <a:endParaRPr lang="en-US" sz="2200" dirty="0" smtClean="0">
              <a:latin typeface="Consolas" panose="020B0609020204030204" pitchFamily="49" charset="0"/>
              <a:cs typeface="Consolas" panose="020B0609020204030204" pitchFamily="49" charset="0"/>
            </a:endParaRPr>
          </a:p>
          <a:p>
            <a:pPr marL="0" indent="0">
              <a:buFont typeface="Arial" panose="020B0604020202020204" pitchFamily="34" charset="0"/>
              <a:buNone/>
            </a:pPr>
            <a:r>
              <a:rPr lang="en-US" sz="2200" dirty="0" err="1" smtClean="0">
                <a:latin typeface="Consolas" panose="020B0609020204030204" pitchFamily="49" charset="0"/>
                <a:cs typeface="Consolas" panose="020B0609020204030204" pitchFamily="49" charset="0"/>
              </a:rPr>
              <a:t>results.messages.assertEqual</a:t>
            </a:r>
            <a:r>
              <a:rPr lang="en-US" sz="2200" dirty="0" smtClean="0">
                <a:latin typeface="Consolas" panose="020B0609020204030204" pitchFamily="49" charset="0"/>
                <a:cs typeface="Consolas" panose="020B0609020204030204" pitchFamily="49" charset="0"/>
              </a:rPr>
              <a:t>(</a:t>
            </a:r>
            <a:br>
              <a:rPr lang="en-US" sz="2200" dirty="0" smtClean="0">
                <a:latin typeface="Consolas" panose="020B0609020204030204" pitchFamily="49" charset="0"/>
                <a:cs typeface="Consolas" panose="020B0609020204030204" pitchFamily="49" charset="0"/>
              </a:rPr>
            </a:br>
            <a:r>
              <a:rPr lang="en-US" sz="2200" dirty="0" smtClean="0">
                <a:latin typeface="Consolas" panose="020B0609020204030204" pitchFamily="49" charset="0"/>
                <a:cs typeface="Consolas" panose="020B0609020204030204" pitchFamily="49" charset="0"/>
              </a:rPr>
              <a:t>    </a:t>
            </a:r>
            <a:r>
              <a:rPr lang="en-US" sz="2200" dirty="0" err="1" smtClean="0">
                <a:latin typeface="Consolas" panose="020B0609020204030204" pitchFamily="49" charset="0"/>
                <a:cs typeface="Consolas" panose="020B0609020204030204" pitchFamily="49" charset="0"/>
              </a:rPr>
              <a:t>onNext</a:t>
            </a:r>
            <a:r>
              <a:rPr lang="en-US" sz="2200" dirty="0" smtClean="0">
                <a:latin typeface="Consolas" panose="020B0609020204030204" pitchFamily="49" charset="0"/>
                <a:cs typeface="Consolas" panose="020B0609020204030204" pitchFamily="49" charset="0"/>
              </a:rPr>
              <a:t>(300, 3),</a:t>
            </a:r>
            <a:br>
              <a:rPr lang="en-US" sz="2200" dirty="0" smtClean="0">
                <a:latin typeface="Consolas" panose="020B0609020204030204" pitchFamily="49" charset="0"/>
                <a:cs typeface="Consolas" panose="020B0609020204030204" pitchFamily="49" charset="0"/>
              </a:rPr>
            </a:br>
            <a:r>
              <a:rPr lang="en-US" sz="2200" dirty="0" smtClean="0">
                <a:latin typeface="Consolas" panose="020B0609020204030204" pitchFamily="49" charset="0"/>
                <a:cs typeface="Consolas" panose="020B0609020204030204" pitchFamily="49" charset="0"/>
              </a:rPr>
              <a:t>    </a:t>
            </a:r>
            <a:r>
              <a:rPr lang="en-US" sz="2200" dirty="0" err="1" smtClean="0">
                <a:latin typeface="Consolas" panose="020B0609020204030204" pitchFamily="49" charset="0"/>
                <a:cs typeface="Consolas" panose="020B0609020204030204" pitchFamily="49" charset="0"/>
              </a:rPr>
              <a:t>onNext</a:t>
            </a:r>
            <a:r>
              <a:rPr lang="en-US" sz="2200" dirty="0" smtClean="0">
                <a:latin typeface="Consolas" panose="020B0609020204030204" pitchFamily="49" charset="0"/>
                <a:cs typeface="Consolas" panose="020B0609020204030204" pitchFamily="49" charset="0"/>
              </a:rPr>
              <a:t>(400, 4),</a:t>
            </a:r>
            <a:br>
              <a:rPr lang="en-US" sz="2200" dirty="0" smtClean="0">
                <a:latin typeface="Consolas" panose="020B0609020204030204" pitchFamily="49" charset="0"/>
                <a:cs typeface="Consolas" panose="020B0609020204030204" pitchFamily="49" charset="0"/>
              </a:rPr>
            </a:br>
            <a:r>
              <a:rPr lang="en-US" sz="2200" dirty="0" smtClean="0">
                <a:latin typeface="Consolas" panose="020B0609020204030204" pitchFamily="49" charset="0"/>
                <a:cs typeface="Consolas" panose="020B0609020204030204" pitchFamily="49" charset="0"/>
              </a:rPr>
              <a:t>    </a:t>
            </a:r>
            <a:r>
              <a:rPr lang="en-US" sz="2200" dirty="0" err="1" smtClean="0">
                <a:latin typeface="Consolas" panose="020B0609020204030204" pitchFamily="49" charset="0"/>
                <a:cs typeface="Consolas" panose="020B0609020204030204" pitchFamily="49" charset="0"/>
              </a:rPr>
              <a:t>onCompleted</a:t>
            </a:r>
            <a:r>
              <a:rPr lang="en-US" sz="2200" dirty="0" smtClean="0">
                <a:latin typeface="Consolas" panose="020B0609020204030204" pitchFamily="49" charset="0"/>
                <a:cs typeface="Consolas" panose="020B0609020204030204" pitchFamily="49" charset="0"/>
              </a:rPr>
              <a:t>(500));</a:t>
            </a:r>
            <a:endParaRPr lang="en-US" sz="22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84521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6" end="6"/>
                                            </p:txEl>
                                          </p:spTgt>
                                        </p:tgtEl>
                                        <p:attrNameLst>
                                          <p:attrName>style.visibility</p:attrName>
                                        </p:attrNameLst>
                                      </p:cBhvr>
                                      <p:to>
                                        <p:strVal val="visible"/>
                                      </p:to>
                                    </p:set>
                                    <p:animEffect transition="in" filter="fade">
                                      <p:cBhvr>
                                        <p:cTn id="22"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370" y="519960"/>
            <a:ext cx="10922429" cy="778098"/>
          </a:xfrm>
        </p:spPr>
        <p:txBody>
          <a:bodyPr/>
          <a:lstStyle/>
          <a:p>
            <a:r>
              <a:rPr lang="en-US" dirty="0" smtClean="0"/>
              <a:t>Client: Polling for Row Updates</a:t>
            </a:r>
            <a:br>
              <a:rPr lang="en-US" dirty="0" smtClean="0"/>
            </a:br>
            <a:endParaRPr lang="en-US" dirty="0"/>
          </a:p>
        </p:txBody>
      </p:sp>
      <p:sp>
        <p:nvSpPr>
          <p:cNvPr id="3" name="Content Placeholder 2"/>
          <p:cNvSpPr>
            <a:spLocks noGrp="1"/>
          </p:cNvSpPr>
          <p:nvPr>
            <p:ph idx="1"/>
          </p:nvPr>
        </p:nvSpPr>
        <p:spPr>
          <a:xfrm>
            <a:off x="431371" y="1324708"/>
            <a:ext cx="11760629" cy="4852255"/>
          </a:xfrm>
        </p:spPr>
        <p:txBody>
          <a:bodyPr>
            <a:noAutofit/>
          </a:bodyPr>
          <a:lstStyle/>
          <a:p>
            <a:pPr marL="0" indent="0">
              <a:buNone/>
            </a:pPr>
            <a:r>
              <a:rPr lang="en-US" sz="1800" b="1" dirty="0" smtClean="0">
                <a:solidFill>
                  <a:srgbClr val="0070C0"/>
                </a:solidFill>
                <a:latin typeface="Consolas" panose="020B0609020204030204" pitchFamily="49" charset="0"/>
                <a:cs typeface="Consolas" panose="020B0609020204030204" pitchFamily="49" charset="0"/>
              </a:rPr>
              <a:t>function</a:t>
            </a:r>
            <a:r>
              <a:rPr lang="en-US" sz="1800" b="1" dirty="0" smtClean="0">
                <a:solidFill>
                  <a:schemeClr val="tx1"/>
                </a:solidFill>
                <a:latin typeface="Consolas" panose="020B0609020204030204" pitchFamily="49" charset="0"/>
                <a:cs typeface="Consolas" panose="020B0609020204030204" pitchFamily="49" charset="0"/>
              </a:rPr>
              <a:t> </a:t>
            </a:r>
            <a:r>
              <a:rPr lang="en-US" sz="1800" b="1" dirty="0" err="1" smtClean="0">
                <a:solidFill>
                  <a:schemeClr val="tx1"/>
                </a:solidFill>
                <a:latin typeface="Consolas" panose="020B0609020204030204" pitchFamily="49" charset="0"/>
                <a:cs typeface="Consolas" panose="020B0609020204030204" pitchFamily="49" charset="0"/>
              </a:rPr>
              <a:t>getRowUpdates</a:t>
            </a:r>
            <a:r>
              <a:rPr lang="en-US" sz="1800" b="1" dirty="0" smtClean="0">
                <a:solidFill>
                  <a:schemeClr val="tx1"/>
                </a:solidFill>
                <a:latin typeface="Consolas" panose="020B0609020204030204" pitchFamily="49" charset="0"/>
                <a:cs typeface="Consolas" panose="020B0609020204030204" pitchFamily="49" charset="0"/>
              </a:rPr>
              <a:t>(row) {</a:t>
            </a:r>
          </a:p>
          <a:p>
            <a:pPr marL="0" indent="0">
              <a:buNone/>
            </a:pPr>
            <a:r>
              <a:rPr lang="en-US" sz="1800" b="1" dirty="0" smtClean="0">
                <a:solidFill>
                  <a:schemeClr val="tx1"/>
                </a:solidFill>
                <a:latin typeface="Consolas" panose="020B0609020204030204" pitchFamily="49" charset="0"/>
                <a:cs typeface="Consolas" panose="020B0609020204030204" pitchFamily="49" charset="0"/>
              </a:rPr>
              <a:t>    </a:t>
            </a:r>
            <a:r>
              <a:rPr lang="en-US" sz="1800" b="1" dirty="0" err="1" smtClean="0">
                <a:solidFill>
                  <a:srgbClr val="0070C0"/>
                </a:solidFill>
                <a:latin typeface="Consolas" panose="020B0609020204030204" pitchFamily="49" charset="0"/>
                <a:cs typeface="Consolas" panose="020B0609020204030204" pitchFamily="49" charset="0"/>
              </a:rPr>
              <a:t>var</a:t>
            </a:r>
            <a:r>
              <a:rPr lang="en-US" sz="1800" b="1" dirty="0" smtClean="0">
                <a:solidFill>
                  <a:srgbClr val="0070C0"/>
                </a:solidFill>
                <a:latin typeface="Consolas" panose="020B0609020204030204" pitchFamily="49" charset="0"/>
                <a:cs typeface="Consolas" panose="020B0609020204030204" pitchFamily="49" charset="0"/>
              </a:rPr>
              <a:t> </a:t>
            </a:r>
            <a:r>
              <a:rPr lang="en-US" sz="1800" b="1" dirty="0" smtClean="0">
                <a:solidFill>
                  <a:schemeClr val="tx1"/>
                </a:solidFill>
                <a:latin typeface="Consolas" panose="020B0609020204030204" pitchFamily="49" charset="0"/>
                <a:cs typeface="Consolas" panose="020B0609020204030204" pitchFamily="49" charset="0"/>
              </a:rPr>
              <a:t>scrolls = </a:t>
            </a:r>
            <a:r>
              <a:rPr lang="en-US" sz="1800" b="1" dirty="0" err="1" smtClean="0">
                <a:solidFill>
                  <a:schemeClr val="tx1"/>
                </a:solidFill>
                <a:latin typeface="Consolas" panose="020B0609020204030204" pitchFamily="49" charset="0"/>
                <a:cs typeface="Consolas" panose="020B0609020204030204" pitchFamily="49" charset="0"/>
              </a:rPr>
              <a:t>Rx.Observable.fromEvent</a:t>
            </a:r>
            <a:r>
              <a:rPr lang="en-US" sz="1800" b="1" dirty="0" smtClean="0">
                <a:solidFill>
                  <a:schemeClr val="tx1"/>
                </a:solidFill>
                <a:latin typeface="Consolas" panose="020B0609020204030204" pitchFamily="49" charset="0"/>
                <a:cs typeface="Consolas" panose="020B0609020204030204" pitchFamily="49" charset="0"/>
              </a:rPr>
              <a:t>(document, </a:t>
            </a:r>
            <a:r>
              <a:rPr lang="en-US" sz="1800" b="1" dirty="0" smtClean="0">
                <a:solidFill>
                  <a:srgbClr val="C00000"/>
                </a:solidFill>
                <a:latin typeface="Consolas" panose="020B0609020204030204" pitchFamily="49" charset="0"/>
                <a:cs typeface="Consolas" panose="020B0609020204030204" pitchFamily="49" charset="0"/>
              </a:rPr>
              <a:t>"scroll</a:t>
            </a:r>
            <a:r>
              <a:rPr lang="en-US" sz="1800" b="1" dirty="0" smtClean="0">
                <a:solidFill>
                  <a:srgbClr val="C00000"/>
                </a:solidFill>
              </a:rPr>
              <a:t>"</a:t>
            </a:r>
            <a:r>
              <a:rPr lang="en-US" sz="1800" b="1" dirty="0" smtClean="0">
                <a:solidFill>
                  <a:schemeClr val="tx1"/>
                </a:solidFill>
                <a:latin typeface="Consolas" panose="020B0609020204030204" pitchFamily="49" charset="0"/>
                <a:cs typeface="Consolas" panose="020B0609020204030204" pitchFamily="49" charset="0"/>
              </a:rPr>
              <a:t>);</a:t>
            </a:r>
          </a:p>
          <a:p>
            <a:pPr marL="0" indent="0">
              <a:buNone/>
            </a:pPr>
            <a:r>
              <a:rPr lang="en-US" sz="1800" b="1" dirty="0">
                <a:solidFill>
                  <a:schemeClr val="tx1"/>
                </a:solidFill>
                <a:latin typeface="Consolas" panose="020B0609020204030204" pitchFamily="49" charset="0"/>
                <a:cs typeface="Consolas" panose="020B0609020204030204" pitchFamily="49" charset="0"/>
              </a:rPr>
              <a:t> </a:t>
            </a:r>
            <a:r>
              <a:rPr lang="en-US" sz="1800" b="1" dirty="0" smtClean="0">
                <a:solidFill>
                  <a:schemeClr val="tx1"/>
                </a:solidFill>
                <a:latin typeface="Consolas" panose="020B0609020204030204" pitchFamily="49" charset="0"/>
                <a:cs typeface="Consolas" panose="020B0609020204030204" pitchFamily="49" charset="0"/>
              </a:rPr>
              <a:t>   </a:t>
            </a:r>
            <a:r>
              <a:rPr lang="en-US" sz="1800" b="1" dirty="0" err="1" smtClean="0">
                <a:solidFill>
                  <a:srgbClr val="0070C0"/>
                </a:solidFill>
                <a:latin typeface="Consolas" panose="020B0609020204030204" pitchFamily="49" charset="0"/>
                <a:cs typeface="Consolas" panose="020B0609020204030204" pitchFamily="49" charset="0"/>
              </a:rPr>
              <a:t>var</a:t>
            </a:r>
            <a:r>
              <a:rPr lang="en-US" sz="1800" b="1" dirty="0" smtClean="0">
                <a:solidFill>
                  <a:srgbClr val="0070C0"/>
                </a:solidFill>
                <a:latin typeface="Consolas" panose="020B0609020204030204" pitchFamily="49" charset="0"/>
                <a:cs typeface="Consolas" panose="020B0609020204030204" pitchFamily="49" charset="0"/>
              </a:rPr>
              <a:t> </a:t>
            </a:r>
            <a:r>
              <a:rPr lang="en-US" sz="1800" b="1" dirty="0" err="1" smtClean="0">
                <a:solidFill>
                  <a:schemeClr val="tx1"/>
                </a:solidFill>
                <a:latin typeface="Consolas" panose="020B0609020204030204" pitchFamily="49" charset="0"/>
                <a:cs typeface="Consolas" panose="020B0609020204030204" pitchFamily="49" charset="0"/>
              </a:rPr>
              <a:t>rowVisibilities</a:t>
            </a:r>
            <a:r>
              <a:rPr lang="en-US" sz="1800" b="1" dirty="0" smtClean="0">
                <a:solidFill>
                  <a:schemeClr val="tx1"/>
                </a:solidFill>
                <a:latin typeface="Consolas" panose="020B0609020204030204" pitchFamily="49" charset="0"/>
                <a:cs typeface="Consolas" panose="020B0609020204030204" pitchFamily="49" charset="0"/>
              </a:rPr>
              <a:t> = </a:t>
            </a:r>
          </a:p>
          <a:p>
            <a:pPr marL="0" indent="0">
              <a:buNone/>
            </a:pPr>
            <a:r>
              <a:rPr lang="en-US" sz="1800" b="1" dirty="0">
                <a:solidFill>
                  <a:schemeClr val="tx1"/>
                </a:solidFill>
                <a:latin typeface="Consolas" panose="020B0609020204030204" pitchFamily="49" charset="0"/>
                <a:cs typeface="Consolas" panose="020B0609020204030204" pitchFamily="49" charset="0"/>
              </a:rPr>
              <a:t> </a:t>
            </a:r>
            <a:r>
              <a:rPr lang="en-US" sz="1800" b="1" dirty="0" smtClean="0">
                <a:solidFill>
                  <a:schemeClr val="tx1"/>
                </a:solidFill>
                <a:latin typeface="Consolas" panose="020B0609020204030204" pitchFamily="49" charset="0"/>
                <a:cs typeface="Consolas" panose="020B0609020204030204" pitchFamily="49" charset="0"/>
              </a:rPr>
              <a:t>       </a:t>
            </a:r>
            <a:r>
              <a:rPr lang="en-US" sz="1800" b="1" dirty="0" err="1" smtClean="0">
                <a:solidFill>
                  <a:schemeClr val="tx1"/>
                </a:solidFill>
                <a:latin typeface="Consolas" panose="020B0609020204030204" pitchFamily="49" charset="0"/>
                <a:cs typeface="Consolas" panose="020B0609020204030204" pitchFamily="49" charset="0"/>
              </a:rPr>
              <a:t>scrolls.throttle</a:t>
            </a:r>
            <a:r>
              <a:rPr lang="en-US" sz="1800" b="1" dirty="0" smtClean="0">
                <a:solidFill>
                  <a:schemeClr val="tx1"/>
                </a:solidFill>
                <a:latin typeface="Consolas" panose="020B0609020204030204" pitchFamily="49" charset="0"/>
                <a:cs typeface="Consolas" panose="020B0609020204030204" pitchFamily="49" charset="0"/>
              </a:rPr>
              <a:t>(50)</a:t>
            </a:r>
          </a:p>
          <a:p>
            <a:pPr marL="0" indent="0">
              <a:buNone/>
            </a:pPr>
            <a:r>
              <a:rPr lang="en-US" sz="1800" b="1" dirty="0">
                <a:solidFill>
                  <a:schemeClr val="tx1"/>
                </a:solidFill>
                <a:latin typeface="Consolas" panose="020B0609020204030204" pitchFamily="49" charset="0"/>
                <a:cs typeface="Consolas" panose="020B0609020204030204" pitchFamily="49" charset="0"/>
              </a:rPr>
              <a:t> </a:t>
            </a:r>
            <a:r>
              <a:rPr lang="en-US" sz="1800" b="1" dirty="0" smtClean="0">
                <a:solidFill>
                  <a:schemeClr val="tx1"/>
                </a:solidFill>
                <a:latin typeface="Consolas" panose="020B0609020204030204" pitchFamily="49" charset="0"/>
                <a:cs typeface="Consolas" panose="020B0609020204030204" pitchFamily="49" charset="0"/>
              </a:rPr>
              <a:t>            .map(</a:t>
            </a:r>
            <a:r>
              <a:rPr lang="en-US" sz="1800" b="1" dirty="0" smtClean="0">
                <a:solidFill>
                  <a:srgbClr val="0070C0"/>
                </a:solidFill>
                <a:latin typeface="Consolas" panose="020B0609020204030204" pitchFamily="49" charset="0"/>
                <a:cs typeface="Consolas" panose="020B0609020204030204" pitchFamily="49" charset="0"/>
              </a:rPr>
              <a:t>function</a:t>
            </a:r>
            <a:r>
              <a:rPr lang="en-US" sz="1800" b="1" dirty="0" smtClean="0">
                <a:solidFill>
                  <a:schemeClr val="tx1"/>
                </a:solidFill>
                <a:latin typeface="Consolas" panose="020B0609020204030204" pitchFamily="49" charset="0"/>
                <a:cs typeface="Consolas" panose="020B0609020204030204" pitchFamily="49" charset="0"/>
              </a:rPr>
              <a:t> (</a:t>
            </a:r>
            <a:r>
              <a:rPr lang="en-US" sz="1800" b="1" dirty="0" err="1" smtClean="0">
                <a:solidFill>
                  <a:schemeClr val="tx1"/>
                </a:solidFill>
                <a:latin typeface="Consolas" panose="020B0609020204030204" pitchFamily="49" charset="0"/>
                <a:cs typeface="Consolas" panose="020B0609020204030204" pitchFamily="49" charset="0"/>
              </a:rPr>
              <a:t>scrollEvent</a:t>
            </a:r>
            <a:r>
              <a:rPr lang="en-US" sz="1800" b="1" dirty="0" smtClean="0">
                <a:solidFill>
                  <a:schemeClr val="tx1"/>
                </a:solidFill>
                <a:latin typeface="Consolas" panose="020B0609020204030204" pitchFamily="49" charset="0"/>
                <a:cs typeface="Consolas" panose="020B0609020204030204" pitchFamily="49" charset="0"/>
              </a:rPr>
              <a:t>) { </a:t>
            </a:r>
            <a:r>
              <a:rPr lang="en-US" sz="1800" b="1" dirty="0" smtClean="0">
                <a:solidFill>
                  <a:srgbClr val="0070C0"/>
                </a:solidFill>
                <a:latin typeface="Consolas" panose="020B0609020204030204" pitchFamily="49" charset="0"/>
                <a:cs typeface="Consolas" panose="020B0609020204030204" pitchFamily="49" charset="0"/>
              </a:rPr>
              <a:t>return</a:t>
            </a:r>
            <a:r>
              <a:rPr lang="en-US" sz="1800" b="1" dirty="0" smtClean="0">
                <a:solidFill>
                  <a:schemeClr val="tx1"/>
                </a:solidFill>
                <a:latin typeface="Consolas" panose="020B0609020204030204" pitchFamily="49" charset="0"/>
                <a:cs typeface="Consolas" panose="020B0609020204030204" pitchFamily="49" charset="0"/>
              </a:rPr>
              <a:t> </a:t>
            </a:r>
            <a:r>
              <a:rPr lang="en-US" sz="1800" b="1" dirty="0" err="1" smtClean="0">
                <a:solidFill>
                  <a:schemeClr val="tx1"/>
                </a:solidFill>
                <a:latin typeface="Consolas" panose="020B0609020204030204" pitchFamily="49" charset="0"/>
                <a:cs typeface="Consolas" panose="020B0609020204030204" pitchFamily="49" charset="0"/>
              </a:rPr>
              <a:t>row.isVisible</a:t>
            </a:r>
            <a:r>
              <a:rPr lang="en-US" sz="1800" b="1" dirty="0" smtClean="0">
                <a:solidFill>
                  <a:schemeClr val="tx1"/>
                </a:solidFill>
                <a:latin typeface="Consolas" panose="020B0609020204030204" pitchFamily="49" charset="0"/>
                <a:cs typeface="Consolas" panose="020B0609020204030204" pitchFamily="49" charset="0"/>
              </a:rPr>
              <a:t>(</a:t>
            </a:r>
            <a:r>
              <a:rPr lang="en-US" sz="1800" b="1" dirty="0" err="1" smtClean="0">
                <a:solidFill>
                  <a:schemeClr val="tx1"/>
                </a:solidFill>
                <a:latin typeface="Consolas" panose="020B0609020204030204" pitchFamily="49" charset="0"/>
                <a:cs typeface="Consolas" panose="020B0609020204030204" pitchFamily="49" charset="0"/>
              </a:rPr>
              <a:t>scrollEvent.offset</a:t>
            </a:r>
            <a:r>
              <a:rPr lang="en-US" sz="1800" b="1" dirty="0" smtClean="0">
                <a:solidFill>
                  <a:schemeClr val="tx1"/>
                </a:solidFill>
                <a:latin typeface="Consolas" panose="020B0609020204030204" pitchFamily="49" charset="0"/>
                <a:cs typeface="Consolas" panose="020B0609020204030204" pitchFamily="49" charset="0"/>
              </a:rPr>
              <a:t>); })</a:t>
            </a:r>
          </a:p>
          <a:p>
            <a:pPr marL="0" indent="0">
              <a:buNone/>
            </a:pPr>
            <a:r>
              <a:rPr lang="en-US" sz="1800" b="1" dirty="0">
                <a:solidFill>
                  <a:schemeClr val="tx1"/>
                </a:solidFill>
                <a:latin typeface="Consolas" panose="020B0609020204030204" pitchFamily="49" charset="0"/>
                <a:cs typeface="Consolas" panose="020B0609020204030204" pitchFamily="49" charset="0"/>
              </a:rPr>
              <a:t> </a:t>
            </a:r>
            <a:r>
              <a:rPr lang="en-US" sz="1800" b="1" dirty="0" smtClean="0">
                <a:solidFill>
                  <a:schemeClr val="tx1"/>
                </a:solidFill>
                <a:latin typeface="Consolas" panose="020B0609020204030204" pitchFamily="49" charset="0"/>
                <a:cs typeface="Consolas" panose="020B0609020204030204" pitchFamily="49" charset="0"/>
              </a:rPr>
              <a:t>            .</a:t>
            </a:r>
            <a:r>
              <a:rPr lang="en-US" sz="1800" b="1" dirty="0" err="1" smtClean="0">
                <a:solidFill>
                  <a:schemeClr val="tx1"/>
                </a:solidFill>
                <a:latin typeface="Consolas" panose="020B0609020204030204" pitchFamily="49" charset="0"/>
                <a:cs typeface="Consolas" panose="020B0609020204030204" pitchFamily="49" charset="0"/>
              </a:rPr>
              <a:t>distinctUntilChanged</a:t>
            </a:r>
            <a:r>
              <a:rPr lang="en-US" sz="1800" b="1" dirty="0" smtClean="0">
                <a:solidFill>
                  <a:schemeClr val="tx1"/>
                </a:solidFill>
                <a:latin typeface="Consolas" panose="020B0609020204030204" pitchFamily="49" charset="0"/>
                <a:cs typeface="Consolas" panose="020B0609020204030204" pitchFamily="49" charset="0"/>
              </a:rPr>
              <a:t>()</a:t>
            </a:r>
          </a:p>
          <a:p>
            <a:pPr marL="0" indent="0">
              <a:buNone/>
            </a:pPr>
            <a:r>
              <a:rPr lang="en-US" sz="1800" b="1" dirty="0">
                <a:solidFill>
                  <a:schemeClr val="tx1"/>
                </a:solidFill>
                <a:latin typeface="Consolas" panose="020B0609020204030204" pitchFamily="49" charset="0"/>
                <a:cs typeface="Consolas" panose="020B0609020204030204" pitchFamily="49" charset="0"/>
              </a:rPr>
              <a:t> </a:t>
            </a:r>
            <a:r>
              <a:rPr lang="en-US" sz="1800" b="1" dirty="0" smtClean="0">
                <a:solidFill>
                  <a:schemeClr val="tx1"/>
                </a:solidFill>
                <a:latin typeface="Consolas" panose="020B0609020204030204" pitchFamily="49" charset="0"/>
                <a:cs typeface="Consolas" panose="020B0609020204030204" pitchFamily="49" charset="0"/>
              </a:rPr>
              <a:t>            .publish().</a:t>
            </a:r>
            <a:r>
              <a:rPr lang="en-US" sz="1800" b="1" dirty="0" err="1" smtClean="0">
                <a:solidFill>
                  <a:schemeClr val="tx1"/>
                </a:solidFill>
                <a:latin typeface="Consolas" panose="020B0609020204030204" pitchFamily="49" charset="0"/>
                <a:cs typeface="Consolas" panose="020B0609020204030204" pitchFamily="49" charset="0"/>
              </a:rPr>
              <a:t>refCount</a:t>
            </a:r>
            <a:r>
              <a:rPr lang="en-US" sz="1800" b="1" dirty="0" smtClean="0">
                <a:solidFill>
                  <a:schemeClr val="tx1"/>
                </a:solidFill>
                <a:latin typeface="Consolas" panose="020B0609020204030204" pitchFamily="49" charset="0"/>
                <a:cs typeface="Consolas" panose="020B0609020204030204" pitchFamily="49" charset="0"/>
              </a:rPr>
              <a:t>();</a:t>
            </a:r>
          </a:p>
          <a:p>
            <a:pPr marL="0" indent="0">
              <a:buNone/>
            </a:pPr>
            <a:r>
              <a:rPr lang="en-US" sz="1800" b="1" dirty="0">
                <a:solidFill>
                  <a:schemeClr val="tx1"/>
                </a:solidFill>
                <a:latin typeface="Consolas" panose="020B0609020204030204" pitchFamily="49" charset="0"/>
                <a:cs typeface="Consolas" panose="020B0609020204030204" pitchFamily="49" charset="0"/>
              </a:rPr>
              <a:t> </a:t>
            </a:r>
            <a:r>
              <a:rPr lang="en-US" sz="1800" b="1" dirty="0" smtClean="0">
                <a:solidFill>
                  <a:schemeClr val="tx1"/>
                </a:solidFill>
                <a:latin typeface="Consolas" panose="020B0609020204030204" pitchFamily="49" charset="0"/>
                <a:cs typeface="Consolas" panose="020B0609020204030204" pitchFamily="49" charset="0"/>
              </a:rPr>
              <a:t>   </a:t>
            </a:r>
            <a:r>
              <a:rPr lang="en-US" sz="1800" b="1" dirty="0" err="1" smtClean="0">
                <a:solidFill>
                  <a:srgbClr val="0070C0"/>
                </a:solidFill>
                <a:latin typeface="Consolas" panose="020B0609020204030204" pitchFamily="49" charset="0"/>
                <a:cs typeface="Consolas" panose="020B0609020204030204" pitchFamily="49" charset="0"/>
              </a:rPr>
              <a:t>var</a:t>
            </a:r>
            <a:r>
              <a:rPr lang="en-US" sz="1800" b="1" dirty="0" smtClean="0">
                <a:solidFill>
                  <a:srgbClr val="0070C0"/>
                </a:solidFill>
                <a:latin typeface="Consolas" panose="020B0609020204030204" pitchFamily="49" charset="0"/>
                <a:cs typeface="Consolas" panose="020B0609020204030204" pitchFamily="49" charset="0"/>
              </a:rPr>
              <a:t> </a:t>
            </a:r>
            <a:r>
              <a:rPr lang="en-US" sz="1800" b="1" dirty="0" err="1" smtClean="0">
                <a:solidFill>
                  <a:schemeClr val="tx1"/>
                </a:solidFill>
                <a:latin typeface="Consolas" panose="020B0609020204030204" pitchFamily="49" charset="0"/>
                <a:cs typeface="Consolas" panose="020B0609020204030204" pitchFamily="49" charset="0"/>
              </a:rPr>
              <a:t>rowShows</a:t>
            </a:r>
            <a:r>
              <a:rPr lang="en-US" sz="1800" b="1" dirty="0" smtClean="0">
                <a:solidFill>
                  <a:schemeClr val="tx1"/>
                </a:solidFill>
                <a:latin typeface="Consolas" panose="020B0609020204030204" pitchFamily="49" charset="0"/>
                <a:cs typeface="Consolas" panose="020B0609020204030204" pitchFamily="49" charset="0"/>
              </a:rPr>
              <a:t> = </a:t>
            </a:r>
            <a:r>
              <a:rPr lang="en-US" sz="1800" b="1" dirty="0" err="1" smtClean="0">
                <a:solidFill>
                  <a:schemeClr val="tx1"/>
                </a:solidFill>
                <a:latin typeface="Consolas" panose="020B0609020204030204" pitchFamily="49" charset="0"/>
                <a:cs typeface="Consolas" panose="020B0609020204030204" pitchFamily="49" charset="0"/>
              </a:rPr>
              <a:t>rowVisibilities.filter</a:t>
            </a:r>
            <a:r>
              <a:rPr lang="en-US" sz="1800" b="1" dirty="0" smtClean="0">
                <a:solidFill>
                  <a:schemeClr val="tx1"/>
                </a:solidFill>
                <a:latin typeface="Consolas" panose="020B0609020204030204" pitchFamily="49" charset="0"/>
                <a:cs typeface="Consolas" panose="020B0609020204030204" pitchFamily="49" charset="0"/>
              </a:rPr>
              <a:t>(</a:t>
            </a:r>
            <a:r>
              <a:rPr lang="en-US" sz="1800" b="1" dirty="0" smtClean="0">
                <a:solidFill>
                  <a:srgbClr val="0070C0"/>
                </a:solidFill>
                <a:latin typeface="Consolas" panose="020B0609020204030204" pitchFamily="49" charset="0"/>
                <a:cs typeface="Consolas" panose="020B0609020204030204" pitchFamily="49" charset="0"/>
              </a:rPr>
              <a:t>function</a:t>
            </a:r>
            <a:r>
              <a:rPr lang="en-US" sz="1800" b="1" dirty="0" smtClean="0">
                <a:solidFill>
                  <a:schemeClr val="tx1"/>
                </a:solidFill>
                <a:latin typeface="Consolas" panose="020B0609020204030204" pitchFamily="49" charset="0"/>
                <a:cs typeface="Consolas" panose="020B0609020204030204" pitchFamily="49" charset="0"/>
              </a:rPr>
              <a:t> (v) { </a:t>
            </a:r>
            <a:r>
              <a:rPr lang="en-US" sz="1800" b="1" dirty="0" smtClean="0">
                <a:solidFill>
                  <a:srgbClr val="0070C0"/>
                </a:solidFill>
                <a:latin typeface="Consolas" panose="020B0609020204030204" pitchFamily="49" charset="0"/>
                <a:cs typeface="Consolas" panose="020B0609020204030204" pitchFamily="49" charset="0"/>
              </a:rPr>
              <a:t>return</a:t>
            </a:r>
            <a:r>
              <a:rPr lang="en-US" sz="1800" b="1" dirty="0" smtClean="0">
                <a:solidFill>
                  <a:schemeClr val="tx1"/>
                </a:solidFill>
                <a:latin typeface="Consolas" panose="020B0609020204030204" pitchFamily="49" charset="0"/>
                <a:cs typeface="Consolas" panose="020B0609020204030204" pitchFamily="49" charset="0"/>
              </a:rPr>
              <a:t> v; });</a:t>
            </a:r>
          </a:p>
          <a:p>
            <a:pPr marL="0" indent="0">
              <a:buNone/>
            </a:pPr>
            <a:r>
              <a:rPr lang="en-US" sz="1800" b="1" dirty="0">
                <a:solidFill>
                  <a:schemeClr val="tx1"/>
                </a:solidFill>
                <a:latin typeface="Consolas" panose="020B0609020204030204" pitchFamily="49" charset="0"/>
                <a:cs typeface="Consolas" panose="020B0609020204030204" pitchFamily="49" charset="0"/>
              </a:rPr>
              <a:t> </a:t>
            </a:r>
            <a:r>
              <a:rPr lang="en-US" sz="1800" b="1" dirty="0" smtClean="0">
                <a:solidFill>
                  <a:schemeClr val="tx1"/>
                </a:solidFill>
                <a:latin typeface="Consolas" panose="020B0609020204030204" pitchFamily="49" charset="0"/>
                <a:cs typeface="Consolas" panose="020B0609020204030204" pitchFamily="49" charset="0"/>
              </a:rPr>
              <a:t>   </a:t>
            </a:r>
            <a:r>
              <a:rPr lang="en-US" sz="1800" b="1" dirty="0" err="1" smtClean="0">
                <a:solidFill>
                  <a:srgbClr val="0070C0"/>
                </a:solidFill>
                <a:latin typeface="Consolas" panose="020B0609020204030204" pitchFamily="49" charset="0"/>
                <a:cs typeface="Consolas" panose="020B0609020204030204" pitchFamily="49" charset="0"/>
              </a:rPr>
              <a:t>var</a:t>
            </a:r>
            <a:r>
              <a:rPr lang="en-US" sz="1800" b="1" dirty="0" smtClean="0">
                <a:solidFill>
                  <a:srgbClr val="0070C0"/>
                </a:solidFill>
                <a:latin typeface="Consolas" panose="020B0609020204030204" pitchFamily="49" charset="0"/>
                <a:cs typeface="Consolas" panose="020B0609020204030204" pitchFamily="49" charset="0"/>
              </a:rPr>
              <a:t> </a:t>
            </a:r>
            <a:r>
              <a:rPr lang="en-US" sz="1800" b="1" dirty="0" err="1" smtClean="0">
                <a:solidFill>
                  <a:schemeClr val="tx1"/>
                </a:solidFill>
                <a:latin typeface="Consolas" panose="020B0609020204030204" pitchFamily="49" charset="0"/>
                <a:cs typeface="Consolas" panose="020B0609020204030204" pitchFamily="49" charset="0"/>
              </a:rPr>
              <a:t>rowHides</a:t>
            </a:r>
            <a:r>
              <a:rPr lang="en-US" sz="1800" b="1" dirty="0" smtClean="0">
                <a:solidFill>
                  <a:schemeClr val="tx1"/>
                </a:solidFill>
                <a:latin typeface="Consolas" panose="020B0609020204030204" pitchFamily="49" charset="0"/>
                <a:cs typeface="Consolas" panose="020B0609020204030204" pitchFamily="49" charset="0"/>
              </a:rPr>
              <a:t> = </a:t>
            </a:r>
            <a:r>
              <a:rPr lang="en-US" sz="1800" b="1" dirty="0" err="1" smtClean="0">
                <a:solidFill>
                  <a:schemeClr val="tx1"/>
                </a:solidFill>
                <a:latin typeface="Consolas" panose="020B0609020204030204" pitchFamily="49" charset="0"/>
                <a:cs typeface="Consolas" panose="020B0609020204030204" pitchFamily="49" charset="0"/>
              </a:rPr>
              <a:t>rowVisibilities.filter</a:t>
            </a:r>
            <a:r>
              <a:rPr lang="en-US" sz="1800" b="1" dirty="0" smtClean="0">
                <a:solidFill>
                  <a:schemeClr val="tx1"/>
                </a:solidFill>
                <a:latin typeface="Consolas" panose="020B0609020204030204" pitchFamily="49" charset="0"/>
                <a:cs typeface="Consolas" panose="020B0609020204030204" pitchFamily="49" charset="0"/>
              </a:rPr>
              <a:t>(</a:t>
            </a:r>
            <a:r>
              <a:rPr lang="en-US" sz="1800" b="1" dirty="0" smtClean="0">
                <a:solidFill>
                  <a:srgbClr val="0070C0"/>
                </a:solidFill>
                <a:latin typeface="Consolas" panose="020B0609020204030204" pitchFamily="49" charset="0"/>
                <a:cs typeface="Consolas" panose="020B0609020204030204" pitchFamily="49" charset="0"/>
              </a:rPr>
              <a:t>function</a:t>
            </a:r>
            <a:r>
              <a:rPr lang="en-US" sz="1800" b="1" dirty="0" smtClean="0">
                <a:solidFill>
                  <a:schemeClr val="tx1"/>
                </a:solidFill>
                <a:latin typeface="Consolas" panose="020B0609020204030204" pitchFamily="49" charset="0"/>
                <a:cs typeface="Consolas" panose="020B0609020204030204" pitchFamily="49" charset="0"/>
              </a:rPr>
              <a:t> (v) { </a:t>
            </a:r>
            <a:r>
              <a:rPr lang="en-US" sz="1800" b="1" dirty="0" smtClean="0">
                <a:solidFill>
                  <a:srgbClr val="0070C0"/>
                </a:solidFill>
                <a:latin typeface="Consolas" panose="020B0609020204030204" pitchFamily="49" charset="0"/>
                <a:cs typeface="Consolas" panose="020B0609020204030204" pitchFamily="49" charset="0"/>
              </a:rPr>
              <a:t>return</a:t>
            </a:r>
            <a:r>
              <a:rPr lang="en-US" sz="1800" b="1" dirty="0" smtClean="0">
                <a:solidFill>
                  <a:schemeClr val="tx1"/>
                </a:solidFill>
                <a:latin typeface="Consolas" panose="020B0609020204030204" pitchFamily="49" charset="0"/>
                <a:cs typeface="Consolas" panose="020B0609020204030204" pitchFamily="49" charset="0"/>
              </a:rPr>
              <a:t> !v) });</a:t>
            </a:r>
          </a:p>
          <a:p>
            <a:pPr marL="0" indent="0">
              <a:buNone/>
            </a:pPr>
            <a:endParaRPr lang="en-US" sz="1800" b="1" dirty="0">
              <a:solidFill>
                <a:schemeClr val="tx1"/>
              </a:solidFill>
              <a:latin typeface="Consolas" panose="020B0609020204030204" pitchFamily="49" charset="0"/>
              <a:cs typeface="Consolas" panose="020B0609020204030204" pitchFamily="49" charset="0"/>
            </a:endParaRPr>
          </a:p>
          <a:p>
            <a:r>
              <a:rPr lang="en-US" sz="1800" b="1" dirty="0" smtClean="0">
                <a:solidFill>
                  <a:schemeClr val="tx1"/>
                </a:solidFill>
              </a:rPr>
              <a:t>    </a:t>
            </a:r>
            <a:r>
              <a:rPr lang="en-US" sz="1800" b="1" dirty="0" smtClean="0">
                <a:solidFill>
                  <a:srgbClr val="0070C0"/>
                </a:solidFill>
              </a:rPr>
              <a:t>return</a:t>
            </a:r>
            <a:r>
              <a:rPr lang="en-US" sz="1800" b="1" dirty="0" smtClean="0">
                <a:solidFill>
                  <a:schemeClr val="tx1"/>
                </a:solidFill>
              </a:rPr>
              <a:t> </a:t>
            </a:r>
            <a:r>
              <a:rPr lang="en-US" sz="1800" b="1" dirty="0" err="1">
                <a:solidFill>
                  <a:schemeClr val="tx1"/>
                </a:solidFill>
              </a:rPr>
              <a:t>rowShows</a:t>
            </a:r>
            <a:endParaRPr lang="en-US" sz="1800" b="1" dirty="0">
              <a:solidFill>
                <a:schemeClr val="tx1"/>
              </a:solidFill>
            </a:endParaRPr>
          </a:p>
          <a:p>
            <a:r>
              <a:rPr lang="en-US" sz="1800" b="1" dirty="0">
                <a:solidFill>
                  <a:schemeClr val="tx1"/>
                </a:solidFill>
              </a:rPr>
              <a:t>    </a:t>
            </a:r>
            <a:r>
              <a:rPr lang="en-US" sz="1800" b="1" dirty="0" smtClean="0">
                <a:solidFill>
                  <a:schemeClr val="tx1"/>
                </a:solidFill>
              </a:rPr>
              <a:t>   .</a:t>
            </a:r>
            <a:r>
              <a:rPr lang="en-US" sz="1800" b="1" dirty="0" err="1">
                <a:solidFill>
                  <a:schemeClr val="tx1"/>
                </a:solidFill>
              </a:rPr>
              <a:t>flatMap</a:t>
            </a:r>
            <a:r>
              <a:rPr lang="en-US" sz="1800" b="1" dirty="0">
                <a:solidFill>
                  <a:schemeClr val="tx1"/>
                </a:solidFill>
              </a:rPr>
              <a:t>(</a:t>
            </a:r>
            <a:r>
              <a:rPr lang="en-US" sz="1800" b="1" dirty="0" err="1">
                <a:solidFill>
                  <a:schemeClr val="tx1"/>
                </a:solidFill>
              </a:rPr>
              <a:t>Rx.Observable.interval</a:t>
            </a:r>
            <a:r>
              <a:rPr lang="en-US" sz="1800" b="1" dirty="0">
                <a:solidFill>
                  <a:schemeClr val="tx1"/>
                </a:solidFill>
              </a:rPr>
              <a:t>(10))</a:t>
            </a:r>
          </a:p>
          <a:p>
            <a:r>
              <a:rPr lang="en-US" sz="1800" b="1" dirty="0">
                <a:solidFill>
                  <a:schemeClr val="tx1"/>
                </a:solidFill>
              </a:rPr>
              <a:t>    </a:t>
            </a:r>
            <a:r>
              <a:rPr lang="en-US" sz="1800" b="1" dirty="0" smtClean="0">
                <a:solidFill>
                  <a:schemeClr val="tx1"/>
                </a:solidFill>
              </a:rPr>
              <a:t>   .</a:t>
            </a:r>
            <a:r>
              <a:rPr lang="en-US" sz="1800" b="1" dirty="0" err="1">
                <a:solidFill>
                  <a:schemeClr val="tx1"/>
                </a:solidFill>
              </a:rPr>
              <a:t>flatMap</a:t>
            </a:r>
            <a:r>
              <a:rPr lang="en-US" sz="1800" b="1" dirty="0">
                <a:solidFill>
                  <a:schemeClr val="tx1"/>
                </a:solidFill>
              </a:rPr>
              <a:t>(</a:t>
            </a:r>
            <a:r>
              <a:rPr lang="en-US" sz="1800" b="1" dirty="0">
                <a:solidFill>
                  <a:srgbClr val="0070C0"/>
                </a:solidFill>
              </a:rPr>
              <a:t>function</a:t>
            </a:r>
            <a:r>
              <a:rPr lang="en-US" sz="1800" b="1" dirty="0">
                <a:solidFill>
                  <a:schemeClr val="tx1"/>
                </a:solidFill>
              </a:rPr>
              <a:t> () { </a:t>
            </a:r>
            <a:r>
              <a:rPr lang="en-US" sz="1800" b="1" dirty="0">
                <a:solidFill>
                  <a:srgbClr val="0070C0"/>
                </a:solidFill>
              </a:rPr>
              <a:t>return</a:t>
            </a:r>
            <a:r>
              <a:rPr lang="en-US" sz="1800" b="1" dirty="0">
                <a:solidFill>
                  <a:schemeClr val="tx1"/>
                </a:solidFill>
              </a:rPr>
              <a:t> </a:t>
            </a:r>
            <a:r>
              <a:rPr lang="en-US" sz="1800" b="1" dirty="0" err="1">
                <a:solidFill>
                  <a:schemeClr val="tx1"/>
                </a:solidFill>
              </a:rPr>
              <a:t>row.getRowData</a:t>
            </a:r>
            <a:r>
              <a:rPr lang="en-US" sz="1800" b="1" dirty="0">
                <a:solidFill>
                  <a:schemeClr val="tx1"/>
                </a:solidFill>
              </a:rPr>
              <a:t>().</a:t>
            </a:r>
            <a:r>
              <a:rPr lang="en-US" sz="1800" b="1" dirty="0" err="1">
                <a:solidFill>
                  <a:schemeClr val="tx1"/>
                </a:solidFill>
              </a:rPr>
              <a:t>takeUntil</a:t>
            </a:r>
            <a:r>
              <a:rPr lang="en-US" sz="1800" b="1" dirty="0">
                <a:solidFill>
                  <a:schemeClr val="tx1"/>
                </a:solidFill>
              </a:rPr>
              <a:t>(</a:t>
            </a:r>
            <a:r>
              <a:rPr lang="en-US" sz="1800" b="1" dirty="0" err="1">
                <a:solidFill>
                  <a:schemeClr val="tx1"/>
                </a:solidFill>
              </a:rPr>
              <a:t>rowHides</a:t>
            </a:r>
            <a:r>
              <a:rPr lang="en-US" sz="1800" b="1" dirty="0">
                <a:solidFill>
                  <a:schemeClr val="tx1"/>
                </a:solidFill>
              </a:rPr>
              <a:t>); })</a:t>
            </a:r>
          </a:p>
          <a:p>
            <a:r>
              <a:rPr lang="en-US" sz="1800" b="1" dirty="0">
                <a:solidFill>
                  <a:schemeClr val="tx1"/>
                </a:solidFill>
              </a:rPr>
              <a:t>    </a:t>
            </a:r>
            <a:r>
              <a:rPr lang="en-US" sz="1800" b="1" dirty="0" smtClean="0">
                <a:solidFill>
                  <a:schemeClr val="tx1"/>
                </a:solidFill>
              </a:rPr>
              <a:t>   .</a:t>
            </a:r>
            <a:r>
              <a:rPr lang="en-US" sz="1800" b="1" dirty="0" err="1">
                <a:solidFill>
                  <a:schemeClr val="tx1"/>
                </a:solidFill>
              </a:rPr>
              <a:t>toArray</a:t>
            </a:r>
            <a:r>
              <a:rPr lang="en-US" sz="1800" b="1" dirty="0">
                <a:solidFill>
                  <a:schemeClr val="tx1"/>
                </a:solidFill>
              </a:rPr>
              <a:t>();</a:t>
            </a:r>
          </a:p>
          <a:p>
            <a:pPr marL="0" indent="0">
              <a:buNone/>
            </a:pPr>
            <a:r>
              <a:rPr lang="en-US" sz="1800" b="1" dirty="0" smtClean="0">
                <a:solidFill>
                  <a:schemeClr val="tx1"/>
                </a:solidFill>
                <a:latin typeface="Consolas" panose="020B0609020204030204" pitchFamily="49" charset="0"/>
                <a:cs typeface="Consolas" panose="020B0609020204030204" pitchFamily="49" charset="0"/>
              </a:rPr>
              <a:t>};</a:t>
            </a:r>
            <a:endParaRPr lang="en-US" sz="1800" b="1" dirty="0">
              <a:solidFill>
                <a:schemeClr val="tx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0490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370" y="519960"/>
            <a:ext cx="10922429" cy="778098"/>
          </a:xfrm>
        </p:spPr>
        <p:txBody>
          <a:bodyPr/>
          <a:lstStyle/>
          <a:p>
            <a:r>
              <a:rPr lang="en-US" dirty="0" smtClean="0"/>
              <a:t>Server: Retrieving Social Row</a:t>
            </a:r>
            <a:r>
              <a:rPr lang="en-US" dirty="0"/>
              <a:t/>
            </a:r>
            <a:br>
              <a:rPr lang="en-US" dirty="0"/>
            </a:br>
            <a:endParaRPr lang="en-US" dirty="0"/>
          </a:p>
        </p:txBody>
      </p:sp>
      <p:sp>
        <p:nvSpPr>
          <p:cNvPr id="3" name="Content Placeholder 2"/>
          <p:cNvSpPr>
            <a:spLocks noGrp="1"/>
          </p:cNvSpPr>
          <p:nvPr>
            <p:ph idx="1"/>
          </p:nvPr>
        </p:nvSpPr>
        <p:spPr/>
        <p:txBody>
          <a:bodyPr>
            <a:noAutofit/>
          </a:bodyPr>
          <a:lstStyle/>
          <a:p>
            <a:r>
              <a:rPr lang="en-US" sz="1800" b="1" dirty="0" err="1">
                <a:solidFill>
                  <a:schemeClr val="tx1"/>
                </a:solidFill>
              </a:rPr>
              <a:t>IObservable</a:t>
            </a:r>
            <a:r>
              <a:rPr lang="en-US" sz="1800" b="1" dirty="0">
                <a:solidFill>
                  <a:schemeClr val="tx1"/>
                </a:solidFill>
              </a:rPr>
              <a:t>&lt;List&lt;dynamic&gt;&gt; </a:t>
            </a:r>
            <a:r>
              <a:rPr lang="en-US" sz="1800" b="1" dirty="0" err="1" smtClean="0">
                <a:solidFill>
                  <a:schemeClr val="accent1"/>
                </a:solidFill>
              </a:rPr>
              <a:t>GetSocialRowData</a:t>
            </a:r>
            <a:r>
              <a:rPr lang="en-US" sz="1800" b="1" dirty="0" smtClean="0">
                <a:solidFill>
                  <a:schemeClr val="tx1"/>
                </a:solidFill>
              </a:rPr>
              <a:t>() </a:t>
            </a:r>
            <a:r>
              <a:rPr lang="en-US" sz="1800" b="1" dirty="0">
                <a:solidFill>
                  <a:schemeClr val="tx1"/>
                </a:solidFill>
              </a:rPr>
              <a:t>{</a:t>
            </a:r>
          </a:p>
          <a:p>
            <a:r>
              <a:rPr lang="en-US" sz="1800" b="1" dirty="0">
                <a:solidFill>
                  <a:schemeClr val="tx1"/>
                </a:solidFill>
              </a:rPr>
              <a:t>   </a:t>
            </a:r>
            <a:r>
              <a:rPr lang="en-US" sz="1800" b="1" dirty="0">
                <a:solidFill>
                  <a:srgbClr val="0070C0"/>
                </a:solidFill>
              </a:rPr>
              <a:t>return</a:t>
            </a:r>
            <a:r>
              <a:rPr lang="en-US" sz="1800" b="1" dirty="0">
                <a:solidFill>
                  <a:schemeClr val="tx1"/>
                </a:solidFill>
              </a:rPr>
              <a:t> </a:t>
            </a:r>
            <a:r>
              <a:rPr lang="en-US" sz="1800" b="1" dirty="0" err="1">
                <a:solidFill>
                  <a:schemeClr val="tx1"/>
                </a:solidFill>
              </a:rPr>
              <a:t>Observable.RelationalJoin</a:t>
            </a:r>
            <a:r>
              <a:rPr lang="en-US" sz="1800" b="1" dirty="0">
                <a:solidFill>
                  <a:schemeClr val="tx1"/>
                </a:solidFill>
              </a:rPr>
              <a:t>(</a:t>
            </a:r>
          </a:p>
          <a:p>
            <a:r>
              <a:rPr lang="en-US" sz="1800" b="1" dirty="0">
                <a:solidFill>
                  <a:schemeClr val="tx1"/>
                </a:solidFill>
              </a:rPr>
              <a:t>      </a:t>
            </a:r>
            <a:r>
              <a:rPr lang="en-US" sz="1800" b="1" dirty="0" err="1">
                <a:solidFill>
                  <a:schemeClr val="tx1"/>
                </a:solidFill>
              </a:rPr>
              <a:t>socialService.GetFriends</a:t>
            </a:r>
            <a:r>
              <a:rPr lang="en-US" sz="1800" b="1" dirty="0">
                <a:solidFill>
                  <a:schemeClr val="tx1"/>
                </a:solidFill>
              </a:rPr>
              <a:t>(user),</a:t>
            </a:r>
          </a:p>
          <a:p>
            <a:r>
              <a:rPr lang="en-US" sz="1800" b="1" dirty="0">
                <a:solidFill>
                  <a:schemeClr val="tx1"/>
                </a:solidFill>
              </a:rPr>
              <a:t>      </a:t>
            </a:r>
            <a:r>
              <a:rPr lang="en-US" sz="1800" b="1" dirty="0" err="1" smtClean="0">
                <a:solidFill>
                  <a:schemeClr val="tx1"/>
                </a:solidFill>
              </a:rPr>
              <a:t>messageService</a:t>
            </a:r>
            <a:r>
              <a:rPr lang="en-US" sz="1800" b="1" dirty="0" err="1">
                <a:solidFill>
                  <a:schemeClr val="tx1"/>
                </a:solidFill>
              </a:rPr>
              <a:t>.</a:t>
            </a:r>
            <a:r>
              <a:rPr lang="en-US" sz="1800" b="1" dirty="0" err="1" smtClean="0">
                <a:solidFill>
                  <a:schemeClr val="tx1"/>
                </a:solidFill>
              </a:rPr>
              <a:t>GetNotifications</a:t>
            </a:r>
            <a:r>
              <a:rPr lang="en-US" sz="1800" b="1" dirty="0" smtClean="0">
                <a:solidFill>
                  <a:schemeClr val="tx1"/>
                </a:solidFill>
              </a:rPr>
              <a:t>()</a:t>
            </a:r>
            <a:endParaRPr lang="en-US" sz="1800" b="1" dirty="0">
              <a:solidFill>
                <a:schemeClr val="tx1"/>
              </a:solidFill>
            </a:endParaRPr>
          </a:p>
          <a:p>
            <a:r>
              <a:rPr lang="en-US" sz="1800" b="1" dirty="0">
                <a:solidFill>
                  <a:schemeClr val="tx1"/>
                </a:solidFill>
              </a:rPr>
              <a:t>         </a:t>
            </a:r>
            <a:r>
              <a:rPr lang="en-US" sz="1800" b="1" dirty="0" smtClean="0">
                <a:solidFill>
                  <a:schemeClr val="tx1"/>
                </a:solidFill>
              </a:rPr>
              <a:t>.Where(notification </a:t>
            </a:r>
            <a:r>
              <a:rPr lang="en-US" sz="1800" b="1" dirty="0">
                <a:solidFill>
                  <a:schemeClr val="tx1"/>
                </a:solidFill>
              </a:rPr>
              <a:t>=&gt; </a:t>
            </a:r>
            <a:r>
              <a:rPr lang="en-US" sz="1800" b="1" dirty="0" err="1">
                <a:solidFill>
                  <a:schemeClr val="tx1"/>
                </a:solidFill>
              </a:rPr>
              <a:t>notification.Video.IsAvailable</a:t>
            </a:r>
            <a:r>
              <a:rPr lang="en-US" sz="1800" b="1" dirty="0">
                <a:solidFill>
                  <a:schemeClr val="tx1"/>
                </a:solidFill>
              </a:rPr>
              <a:t>),</a:t>
            </a:r>
          </a:p>
          <a:p>
            <a:r>
              <a:rPr lang="en-US" sz="1800" b="1" dirty="0">
                <a:solidFill>
                  <a:schemeClr val="tx1"/>
                </a:solidFill>
              </a:rPr>
              <a:t>      friend =&gt; </a:t>
            </a:r>
            <a:r>
              <a:rPr lang="en-US" sz="1800" b="1" dirty="0" err="1">
                <a:solidFill>
                  <a:schemeClr val="tx1"/>
                </a:solidFill>
              </a:rPr>
              <a:t>friend.Id</a:t>
            </a:r>
            <a:r>
              <a:rPr lang="en-US" sz="1800" b="1" dirty="0">
                <a:solidFill>
                  <a:schemeClr val="tx1"/>
                </a:solidFill>
              </a:rPr>
              <a:t>,   </a:t>
            </a:r>
            <a:r>
              <a:rPr lang="en-US" sz="1800" b="1" dirty="0">
                <a:solidFill>
                  <a:srgbClr val="00B050"/>
                </a:solidFill>
              </a:rPr>
              <a:t>// join key selector</a:t>
            </a:r>
          </a:p>
          <a:p>
            <a:r>
              <a:rPr lang="en-US" sz="1800" b="1" dirty="0">
                <a:solidFill>
                  <a:schemeClr val="tx1"/>
                </a:solidFill>
              </a:rPr>
              <a:t>      notification =&gt; </a:t>
            </a:r>
            <a:r>
              <a:rPr lang="en-US" sz="1800" b="1" dirty="0" err="1">
                <a:solidFill>
                  <a:schemeClr val="tx1"/>
                </a:solidFill>
              </a:rPr>
              <a:t>notification.Friend.Id</a:t>
            </a:r>
            <a:r>
              <a:rPr lang="en-US" sz="1800" b="1" dirty="0">
                <a:solidFill>
                  <a:schemeClr val="tx1"/>
                </a:solidFill>
              </a:rPr>
              <a:t>, </a:t>
            </a:r>
            <a:r>
              <a:rPr lang="en-US" sz="1800" b="1" dirty="0">
                <a:solidFill>
                  <a:srgbClr val="00B050"/>
                </a:solidFill>
              </a:rPr>
              <a:t>// join key       </a:t>
            </a:r>
          </a:p>
          <a:p>
            <a:r>
              <a:rPr lang="en-US" sz="1800" b="1" dirty="0">
                <a:solidFill>
                  <a:schemeClr val="tx1"/>
                </a:solidFill>
              </a:rPr>
              <a:t>      (friend, notification) =&gt; </a:t>
            </a:r>
          </a:p>
          <a:p>
            <a:r>
              <a:rPr lang="en-US" sz="1800" b="1" dirty="0">
                <a:solidFill>
                  <a:schemeClr val="tx1"/>
                </a:solidFill>
              </a:rPr>
              <a:t>         </a:t>
            </a:r>
            <a:r>
              <a:rPr lang="en-US" sz="1800" b="1" dirty="0">
                <a:solidFill>
                  <a:srgbClr val="0070C0"/>
                </a:solidFill>
              </a:rPr>
              <a:t>new</a:t>
            </a:r>
            <a:r>
              <a:rPr lang="en-US" sz="1800" b="1" dirty="0">
                <a:solidFill>
                  <a:schemeClr val="tx1"/>
                </a:solidFill>
              </a:rPr>
              <a:t> { </a:t>
            </a:r>
          </a:p>
          <a:p>
            <a:r>
              <a:rPr lang="en-US" sz="1800" b="1" dirty="0">
                <a:solidFill>
                  <a:schemeClr val="tx1"/>
                </a:solidFill>
              </a:rPr>
              <a:t>            Id = </a:t>
            </a:r>
            <a:r>
              <a:rPr lang="en-US" sz="1800" b="1" dirty="0" err="1">
                <a:solidFill>
                  <a:schemeClr val="tx1"/>
                </a:solidFill>
              </a:rPr>
              <a:t>notification.Id</a:t>
            </a:r>
            <a:r>
              <a:rPr lang="en-US" sz="1800" b="1" dirty="0">
                <a:solidFill>
                  <a:schemeClr val="tx1"/>
                </a:solidFill>
              </a:rPr>
              <a:t>,</a:t>
            </a:r>
          </a:p>
          <a:p>
            <a:r>
              <a:rPr lang="en-US" sz="1800" b="1" dirty="0">
                <a:solidFill>
                  <a:schemeClr val="tx1"/>
                </a:solidFill>
              </a:rPr>
              <a:t>            Name = </a:t>
            </a:r>
            <a:r>
              <a:rPr lang="en-US" sz="1800" b="1" dirty="0" err="1">
                <a:solidFill>
                  <a:schemeClr val="tx1"/>
                </a:solidFill>
              </a:rPr>
              <a:t>notification.Video.Name</a:t>
            </a:r>
            <a:r>
              <a:rPr lang="en-US" sz="1800" b="1" dirty="0">
                <a:solidFill>
                  <a:schemeClr val="tx1"/>
                </a:solidFill>
              </a:rPr>
              <a:t>,</a:t>
            </a:r>
          </a:p>
          <a:p>
            <a:r>
              <a:rPr lang="en-US" sz="1800" b="1" dirty="0">
                <a:solidFill>
                  <a:schemeClr val="tx1"/>
                </a:solidFill>
              </a:rPr>
              <a:t>            Message = </a:t>
            </a:r>
            <a:r>
              <a:rPr lang="en-US" sz="1800" b="1" dirty="0" err="1">
                <a:solidFill>
                  <a:schemeClr val="tx1"/>
                </a:solidFill>
              </a:rPr>
              <a:t>notification.Message</a:t>
            </a:r>
            <a:r>
              <a:rPr lang="en-US" sz="1800" b="1" dirty="0">
                <a:solidFill>
                  <a:schemeClr val="tx1"/>
                </a:solidFill>
              </a:rPr>
              <a:t>,</a:t>
            </a:r>
          </a:p>
          <a:p>
            <a:r>
              <a:rPr lang="en-US" sz="1800" b="1" dirty="0">
                <a:solidFill>
                  <a:schemeClr val="tx1"/>
                </a:solidFill>
              </a:rPr>
              <a:t>            Friend = </a:t>
            </a:r>
            <a:r>
              <a:rPr lang="en-US" sz="1800" b="1" dirty="0">
                <a:solidFill>
                  <a:srgbClr val="0070C0"/>
                </a:solidFill>
              </a:rPr>
              <a:t>new</a:t>
            </a:r>
            <a:r>
              <a:rPr lang="en-US" sz="1800" b="1" dirty="0">
                <a:solidFill>
                  <a:schemeClr val="tx1"/>
                </a:solidFill>
              </a:rPr>
              <a:t> { Name = </a:t>
            </a:r>
            <a:r>
              <a:rPr lang="en-US" sz="1800" b="1" dirty="0" err="1">
                <a:solidFill>
                  <a:schemeClr val="tx1"/>
                </a:solidFill>
              </a:rPr>
              <a:t>friend.Name</a:t>
            </a:r>
            <a:r>
              <a:rPr lang="en-US" sz="1800" b="1" dirty="0">
                <a:solidFill>
                  <a:schemeClr val="tx1"/>
                </a:solidFill>
              </a:rPr>
              <a:t>, Id = </a:t>
            </a:r>
            <a:r>
              <a:rPr lang="en-US" sz="1800" b="1" dirty="0" err="1">
                <a:solidFill>
                  <a:schemeClr val="tx1"/>
                </a:solidFill>
              </a:rPr>
              <a:t>friend.Id</a:t>
            </a:r>
            <a:r>
              <a:rPr lang="en-US" sz="1800" b="1" dirty="0">
                <a:solidFill>
                  <a:schemeClr val="tx1"/>
                </a:solidFill>
              </a:rPr>
              <a:t> }</a:t>
            </a:r>
          </a:p>
          <a:p>
            <a:r>
              <a:rPr lang="en-US" sz="1800" b="1" dirty="0">
                <a:solidFill>
                  <a:schemeClr val="tx1"/>
                </a:solidFill>
              </a:rPr>
              <a:t>         }).</a:t>
            </a:r>
          </a:p>
          <a:p>
            <a:r>
              <a:rPr lang="en-US" sz="1800" b="1" dirty="0">
                <a:solidFill>
                  <a:schemeClr val="tx1"/>
                </a:solidFill>
              </a:rPr>
              <a:t>         </a:t>
            </a:r>
            <a:r>
              <a:rPr lang="en-US" sz="1800" b="1" dirty="0" err="1">
                <a:solidFill>
                  <a:schemeClr val="tx1"/>
                </a:solidFill>
              </a:rPr>
              <a:t>ToList</a:t>
            </a:r>
            <a:r>
              <a:rPr lang="en-US" sz="1800" b="1" dirty="0">
                <a:solidFill>
                  <a:schemeClr val="tx1"/>
                </a:solidFill>
              </a:rPr>
              <a:t>();</a:t>
            </a:r>
          </a:p>
          <a:p>
            <a:r>
              <a:rPr lang="en-US" sz="1800" b="1" dirty="0">
                <a:solidFill>
                  <a:schemeClr val="tx1"/>
                </a:solidFill>
              </a:rPr>
              <a:t>}</a:t>
            </a:r>
          </a:p>
        </p:txBody>
      </p:sp>
    </p:spTree>
    <p:extLst>
      <p:ext uri="{BB962C8B-B14F-4D97-AF65-F5344CB8AC3E}">
        <p14:creationId xmlns:p14="http://schemas.microsoft.com/office/powerpoint/2010/main" val="159035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40288" y="421329"/>
            <a:ext cx="9705975" cy="5314950"/>
          </a:xfrm>
          <a:prstGeom prst="rect">
            <a:avLst/>
          </a:prstGeom>
        </p:spPr>
      </p:pic>
      <p:sp>
        <p:nvSpPr>
          <p:cNvPr id="5" name="TextBox 4"/>
          <p:cNvSpPr txBox="1"/>
          <p:nvPr/>
        </p:nvSpPr>
        <p:spPr>
          <a:xfrm>
            <a:off x="1167319" y="5736279"/>
            <a:ext cx="9878944" cy="369332"/>
          </a:xfrm>
          <a:prstGeom prst="rect">
            <a:avLst/>
          </a:prstGeom>
          <a:noFill/>
        </p:spPr>
        <p:txBody>
          <a:bodyPr wrap="square" rtlCol="0">
            <a:spAutoFit/>
          </a:bodyPr>
          <a:lstStyle/>
          <a:p>
            <a:pPr algn="ctr"/>
            <a:r>
              <a:rPr lang="en-US" b="1" u="sng" dirty="0"/>
              <a:t>http://www.reactive-streams.org/</a:t>
            </a:r>
          </a:p>
        </p:txBody>
      </p:sp>
    </p:spTree>
    <p:extLst>
      <p:ext uri="{BB962C8B-B14F-4D97-AF65-F5344CB8AC3E}">
        <p14:creationId xmlns:p14="http://schemas.microsoft.com/office/powerpoint/2010/main" val="1487223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074" name="Picture 2" descr="KittehTby Andrew Bro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3353" y="0"/>
            <a:ext cx="8244137" cy="6882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580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Glimpse into the Future - </a:t>
            </a:r>
            <a:r>
              <a:rPr lang="en-US" dirty="0" err="1" smtClean="0"/>
              <a:t>RxJS</a:t>
            </a:r>
            <a:r>
              <a:rPr lang="en-US" dirty="0" smtClean="0"/>
              <a:t> and Generators</a:t>
            </a:r>
            <a:endParaRPr lang="en-US" dirty="0"/>
          </a:p>
        </p:txBody>
      </p:sp>
      <p:sp>
        <p:nvSpPr>
          <p:cNvPr id="3" name="Content Placeholder 2"/>
          <p:cNvSpPr>
            <a:spLocks noGrp="1"/>
          </p:cNvSpPr>
          <p:nvPr>
            <p:ph idx="1"/>
          </p:nvPr>
        </p:nvSpPr>
        <p:spPr/>
        <p:txBody>
          <a:bodyPr/>
          <a:lstStyle/>
          <a:p>
            <a:r>
              <a:rPr lang="en-US" sz="1800" b="1" dirty="0">
                <a:solidFill>
                  <a:srgbClr val="0070C0"/>
                </a:solidFill>
                <a:latin typeface="Consolas" panose="020B0609020204030204" pitchFamily="49" charset="0"/>
                <a:cs typeface="Consolas" panose="020B0609020204030204" pitchFamily="49" charset="0"/>
              </a:rPr>
              <a:t>var</a:t>
            </a:r>
            <a:r>
              <a:rPr lang="en-US" sz="1800" b="1" dirty="0">
                <a:solidFill>
                  <a:schemeClr val="tx1"/>
                </a:solidFill>
                <a:latin typeface="Consolas" panose="020B0609020204030204" pitchFamily="49" charset="0"/>
                <a:cs typeface="Consolas" panose="020B0609020204030204" pitchFamily="49" charset="0"/>
              </a:rPr>
              <a:t> Rx = require(</a:t>
            </a:r>
            <a:r>
              <a:rPr lang="en-US" sz="1800" b="1" dirty="0">
                <a:solidFill>
                  <a:schemeClr val="accent2"/>
                </a:solidFill>
                <a:latin typeface="Consolas" panose="020B0609020204030204" pitchFamily="49" charset="0"/>
                <a:cs typeface="Consolas" panose="020B0609020204030204" pitchFamily="49" charset="0"/>
              </a:rPr>
              <a:t>'</a:t>
            </a:r>
            <a:r>
              <a:rPr lang="en-US" sz="1800" b="1" dirty="0" err="1">
                <a:solidFill>
                  <a:schemeClr val="accent2"/>
                </a:solidFill>
                <a:latin typeface="Consolas" panose="020B0609020204030204" pitchFamily="49" charset="0"/>
                <a:cs typeface="Consolas" panose="020B0609020204030204" pitchFamily="49" charset="0"/>
              </a:rPr>
              <a:t>rx</a:t>
            </a:r>
            <a:r>
              <a:rPr lang="en-US" sz="1800" b="1" dirty="0" smtClean="0">
                <a:solidFill>
                  <a:schemeClr val="accent2"/>
                </a:solidFill>
                <a:latin typeface="Consolas" panose="020B0609020204030204" pitchFamily="49" charset="0"/>
                <a:cs typeface="Consolas" panose="020B0609020204030204" pitchFamily="49" charset="0"/>
              </a:rPr>
              <a:t>'</a:t>
            </a:r>
            <a:r>
              <a:rPr lang="en-US" sz="1800" b="1" dirty="0" smtClean="0">
                <a:solidFill>
                  <a:schemeClr val="tx1"/>
                </a:solidFill>
                <a:latin typeface="Consolas" panose="020B0609020204030204" pitchFamily="49" charset="0"/>
                <a:cs typeface="Consolas" panose="020B0609020204030204" pitchFamily="49" charset="0"/>
              </a:rPr>
              <a:t>);</a:t>
            </a:r>
            <a:endParaRPr lang="en-US" sz="1800" b="1" dirty="0">
              <a:solidFill>
                <a:schemeClr val="tx1"/>
              </a:solidFill>
              <a:latin typeface="Consolas" panose="020B0609020204030204" pitchFamily="49" charset="0"/>
              <a:cs typeface="Consolas" panose="020B0609020204030204" pitchFamily="49" charset="0"/>
            </a:endParaRPr>
          </a:p>
          <a:p>
            <a:r>
              <a:rPr lang="en-US" sz="1800" b="1" dirty="0">
                <a:solidFill>
                  <a:srgbClr val="0070C0"/>
                </a:solidFill>
                <a:latin typeface="Consolas" panose="020B0609020204030204" pitchFamily="49" charset="0"/>
                <a:cs typeface="Consolas" panose="020B0609020204030204" pitchFamily="49" charset="0"/>
              </a:rPr>
              <a:t>var</a:t>
            </a:r>
            <a:r>
              <a:rPr lang="en-US" sz="1800" b="1" dirty="0">
                <a:solidFill>
                  <a:schemeClr val="tx1"/>
                </a:solidFill>
                <a:latin typeface="Consolas" panose="020B0609020204030204" pitchFamily="49" charset="0"/>
                <a:cs typeface="Consolas" panose="020B0609020204030204" pitchFamily="49" charset="0"/>
              </a:rPr>
              <a:t> request = require</a:t>
            </a:r>
            <a:r>
              <a:rPr lang="en-US" sz="1800" b="1" dirty="0" smtClean="0">
                <a:solidFill>
                  <a:schemeClr val="tx1"/>
                </a:solidFill>
                <a:latin typeface="Consolas" panose="020B0609020204030204" pitchFamily="49" charset="0"/>
                <a:cs typeface="Consolas" panose="020B0609020204030204" pitchFamily="49" charset="0"/>
              </a:rPr>
              <a:t>(</a:t>
            </a:r>
            <a:r>
              <a:rPr lang="en-US" sz="1800" b="1" dirty="0" smtClean="0">
                <a:solidFill>
                  <a:schemeClr val="accent2"/>
                </a:solidFill>
                <a:latin typeface="Consolas" panose="020B0609020204030204" pitchFamily="49" charset="0"/>
                <a:cs typeface="Consolas" panose="020B0609020204030204" pitchFamily="49" charset="0"/>
              </a:rPr>
              <a:t>'request'</a:t>
            </a:r>
            <a:r>
              <a:rPr lang="en-US" sz="1800" b="1" dirty="0" smtClean="0">
                <a:solidFill>
                  <a:schemeClr val="tx1"/>
                </a:solidFill>
                <a:latin typeface="Consolas" panose="020B0609020204030204" pitchFamily="49" charset="0"/>
                <a:cs typeface="Consolas" panose="020B0609020204030204" pitchFamily="49" charset="0"/>
              </a:rPr>
              <a:t>);</a:t>
            </a:r>
            <a:endParaRPr lang="en-US" sz="1800" b="1" dirty="0">
              <a:solidFill>
                <a:schemeClr val="tx1"/>
              </a:solidFill>
              <a:latin typeface="Consolas" panose="020B0609020204030204" pitchFamily="49" charset="0"/>
              <a:cs typeface="Consolas" panose="020B0609020204030204" pitchFamily="49" charset="0"/>
            </a:endParaRPr>
          </a:p>
          <a:p>
            <a:endParaRPr lang="en-US" sz="1800" b="1" dirty="0">
              <a:solidFill>
                <a:schemeClr val="tx1"/>
              </a:solidFill>
              <a:latin typeface="Consolas" panose="020B0609020204030204" pitchFamily="49" charset="0"/>
              <a:cs typeface="Consolas" panose="020B0609020204030204" pitchFamily="49" charset="0"/>
            </a:endParaRPr>
          </a:p>
          <a:p>
            <a:r>
              <a:rPr lang="en-US" sz="1800" b="1" dirty="0">
                <a:solidFill>
                  <a:srgbClr val="0070C0"/>
                </a:solidFill>
                <a:latin typeface="Consolas" panose="020B0609020204030204" pitchFamily="49" charset="0"/>
                <a:cs typeface="Consolas" panose="020B0609020204030204" pitchFamily="49" charset="0"/>
              </a:rPr>
              <a:t>var</a:t>
            </a:r>
            <a:r>
              <a:rPr lang="en-US" sz="1800" b="1" dirty="0">
                <a:solidFill>
                  <a:schemeClr val="tx1"/>
                </a:solidFill>
                <a:latin typeface="Consolas" panose="020B0609020204030204" pitchFamily="49" charset="0"/>
                <a:cs typeface="Consolas" panose="020B0609020204030204" pitchFamily="49" charset="0"/>
              </a:rPr>
              <a:t> get = </a:t>
            </a:r>
            <a:r>
              <a:rPr lang="en-US" sz="1800" b="1" dirty="0" err="1">
                <a:solidFill>
                  <a:schemeClr val="tx1"/>
                </a:solidFill>
                <a:latin typeface="Consolas" panose="020B0609020204030204" pitchFamily="49" charset="0"/>
                <a:cs typeface="Consolas" panose="020B0609020204030204" pitchFamily="49" charset="0"/>
              </a:rPr>
              <a:t>Rx.Observable.fromNodeCallback</a:t>
            </a:r>
            <a:r>
              <a:rPr lang="en-US" sz="1800" b="1" dirty="0">
                <a:solidFill>
                  <a:schemeClr val="tx1"/>
                </a:solidFill>
                <a:latin typeface="Consolas" panose="020B0609020204030204" pitchFamily="49" charset="0"/>
                <a:cs typeface="Consolas" panose="020B0609020204030204" pitchFamily="49" charset="0"/>
              </a:rPr>
              <a:t>(request);</a:t>
            </a:r>
          </a:p>
          <a:p>
            <a:endParaRPr lang="en-US" sz="1800" b="1" dirty="0">
              <a:solidFill>
                <a:schemeClr val="tx1"/>
              </a:solidFill>
              <a:latin typeface="Consolas" panose="020B0609020204030204" pitchFamily="49" charset="0"/>
              <a:cs typeface="Consolas" panose="020B0609020204030204" pitchFamily="49" charset="0"/>
            </a:endParaRPr>
          </a:p>
          <a:p>
            <a:r>
              <a:rPr lang="en-US" sz="1800" b="1" dirty="0" err="1">
                <a:solidFill>
                  <a:schemeClr val="tx1"/>
                </a:solidFill>
                <a:latin typeface="Consolas" panose="020B0609020204030204" pitchFamily="49" charset="0"/>
                <a:cs typeface="Consolas" panose="020B0609020204030204" pitchFamily="49" charset="0"/>
              </a:rPr>
              <a:t>Rx.spawn</a:t>
            </a:r>
            <a:r>
              <a:rPr lang="en-US" sz="1800" b="1" dirty="0">
                <a:solidFill>
                  <a:schemeClr val="tx1"/>
                </a:solidFill>
                <a:latin typeface="Consolas" panose="020B0609020204030204" pitchFamily="49" charset="0"/>
                <a:cs typeface="Consolas" panose="020B0609020204030204" pitchFamily="49" charset="0"/>
              </a:rPr>
              <a:t>(</a:t>
            </a:r>
            <a:r>
              <a:rPr lang="en-US" sz="1800" b="1" dirty="0">
                <a:solidFill>
                  <a:srgbClr val="0070C0"/>
                </a:solidFill>
                <a:latin typeface="Consolas" panose="020B0609020204030204" pitchFamily="49" charset="0"/>
                <a:cs typeface="Consolas" panose="020B0609020204030204" pitchFamily="49" charset="0"/>
              </a:rPr>
              <a:t>function</a:t>
            </a:r>
            <a:r>
              <a:rPr lang="en-US" sz="1800" b="1" dirty="0">
                <a:solidFill>
                  <a:schemeClr val="tx1"/>
                </a:solidFill>
                <a:latin typeface="Consolas" panose="020B0609020204030204" pitchFamily="49" charset="0"/>
                <a:cs typeface="Consolas" panose="020B0609020204030204" pitchFamily="49" charset="0"/>
              </a:rPr>
              <a:t>* () {</a:t>
            </a:r>
          </a:p>
          <a:p>
            <a:r>
              <a:rPr lang="en-US" sz="1800" b="1" dirty="0">
                <a:solidFill>
                  <a:schemeClr val="tx1"/>
                </a:solidFill>
                <a:latin typeface="Consolas" panose="020B0609020204030204" pitchFamily="49" charset="0"/>
                <a:cs typeface="Consolas" panose="020B0609020204030204" pitchFamily="49" charset="0"/>
              </a:rPr>
              <a:t>    </a:t>
            </a:r>
            <a:r>
              <a:rPr lang="en-US" sz="1800" b="1" dirty="0">
                <a:solidFill>
                  <a:srgbClr val="0070C0"/>
                </a:solidFill>
                <a:latin typeface="Consolas" panose="020B0609020204030204" pitchFamily="49" charset="0"/>
                <a:cs typeface="Consolas" panose="020B0609020204030204" pitchFamily="49" charset="0"/>
              </a:rPr>
              <a:t>var</a:t>
            </a:r>
            <a:r>
              <a:rPr lang="en-US" sz="1800" b="1" dirty="0">
                <a:solidFill>
                  <a:schemeClr val="tx1"/>
                </a:solidFill>
                <a:latin typeface="Consolas" panose="020B0609020204030204" pitchFamily="49" charset="0"/>
                <a:cs typeface="Consolas" panose="020B0609020204030204" pitchFamily="49" charset="0"/>
              </a:rPr>
              <a:t> a = </a:t>
            </a:r>
            <a:r>
              <a:rPr lang="en-US" sz="1800" b="1" dirty="0">
                <a:solidFill>
                  <a:srgbClr val="0070C0"/>
                </a:solidFill>
                <a:latin typeface="Consolas" panose="020B0609020204030204" pitchFamily="49" charset="0"/>
                <a:cs typeface="Consolas" panose="020B0609020204030204" pitchFamily="49" charset="0"/>
              </a:rPr>
              <a:t>yield</a:t>
            </a:r>
            <a:r>
              <a:rPr lang="en-US" sz="1800" b="1" dirty="0">
                <a:solidFill>
                  <a:schemeClr val="tx1"/>
                </a:solidFill>
                <a:latin typeface="Consolas" panose="020B0609020204030204" pitchFamily="49" charset="0"/>
                <a:cs typeface="Consolas" panose="020B0609020204030204" pitchFamily="49" charset="0"/>
              </a:rPr>
              <a:t> </a:t>
            </a:r>
            <a:r>
              <a:rPr lang="en-US" sz="1800" b="1" dirty="0" smtClean="0">
                <a:solidFill>
                  <a:schemeClr val="tx1"/>
                </a:solidFill>
                <a:latin typeface="Consolas" panose="020B0609020204030204" pitchFamily="49" charset="0"/>
                <a:cs typeface="Consolas" panose="020B0609020204030204" pitchFamily="49" charset="0"/>
              </a:rPr>
              <a:t>get(</a:t>
            </a:r>
            <a:r>
              <a:rPr lang="en-US" sz="1800" b="1" dirty="0" smtClean="0">
                <a:solidFill>
                  <a:schemeClr val="accent2"/>
                </a:solidFill>
                <a:latin typeface="Consolas" panose="020B0609020204030204" pitchFamily="49" charset="0"/>
                <a:cs typeface="Consolas" panose="020B0609020204030204" pitchFamily="49" charset="0"/>
              </a:rPr>
              <a:t>'http://localhost/stocks1.csv</a:t>
            </a:r>
            <a:r>
              <a:rPr lang="en-US" sz="1800" b="1" dirty="0">
                <a:solidFill>
                  <a:schemeClr val="accent2"/>
                </a:solidFill>
                <a:latin typeface="Consolas" panose="020B0609020204030204" pitchFamily="49" charset="0"/>
                <a:cs typeface="Consolas" panose="020B0609020204030204" pitchFamily="49" charset="0"/>
              </a:rPr>
              <a:t>'</a:t>
            </a:r>
            <a:r>
              <a:rPr lang="en-US" sz="1800" b="1" dirty="0">
                <a:solidFill>
                  <a:schemeClr val="tx1"/>
                </a:solidFill>
                <a:latin typeface="Consolas" panose="020B0609020204030204" pitchFamily="49" charset="0"/>
                <a:cs typeface="Consolas" panose="020B0609020204030204" pitchFamily="49" charset="0"/>
              </a:rPr>
              <a:t>).retry(3);</a:t>
            </a:r>
          </a:p>
          <a:p>
            <a:r>
              <a:rPr lang="en-US" sz="1800" b="1" dirty="0">
                <a:solidFill>
                  <a:schemeClr val="tx1"/>
                </a:solidFill>
                <a:latin typeface="Consolas" panose="020B0609020204030204" pitchFamily="49" charset="0"/>
                <a:cs typeface="Consolas" panose="020B0609020204030204" pitchFamily="49" charset="0"/>
              </a:rPr>
              <a:t>    console.log(</a:t>
            </a:r>
            <a:r>
              <a:rPr lang="en-US" sz="1800" b="1" dirty="0" err="1">
                <a:solidFill>
                  <a:schemeClr val="tx1"/>
                </a:solidFill>
                <a:latin typeface="Consolas" panose="020B0609020204030204" pitchFamily="49" charset="0"/>
                <a:cs typeface="Consolas" panose="020B0609020204030204" pitchFamily="49" charset="0"/>
              </a:rPr>
              <a:t>a.length</a:t>
            </a:r>
            <a:r>
              <a:rPr lang="en-US" sz="1800" b="1" dirty="0">
                <a:solidFill>
                  <a:schemeClr val="tx1"/>
                </a:solidFill>
                <a:latin typeface="Consolas" panose="020B0609020204030204" pitchFamily="49" charset="0"/>
                <a:cs typeface="Consolas" panose="020B0609020204030204" pitchFamily="49" charset="0"/>
              </a:rPr>
              <a:t>);</a:t>
            </a:r>
          </a:p>
          <a:p>
            <a:r>
              <a:rPr lang="en-US" sz="1800" b="1" dirty="0">
                <a:solidFill>
                  <a:schemeClr val="tx1"/>
                </a:solidFill>
                <a:latin typeface="Consolas" panose="020B0609020204030204" pitchFamily="49" charset="0"/>
                <a:cs typeface="Consolas" panose="020B0609020204030204" pitchFamily="49" charset="0"/>
              </a:rPr>
              <a:t>    </a:t>
            </a:r>
          </a:p>
          <a:p>
            <a:r>
              <a:rPr lang="en-US" sz="1800" b="1" dirty="0">
                <a:solidFill>
                  <a:schemeClr val="tx1"/>
                </a:solidFill>
                <a:latin typeface="Consolas" panose="020B0609020204030204" pitchFamily="49" charset="0"/>
                <a:cs typeface="Consolas" panose="020B0609020204030204" pitchFamily="49" charset="0"/>
              </a:rPr>
              <a:t>    </a:t>
            </a:r>
            <a:r>
              <a:rPr lang="en-US" sz="1800" b="1" dirty="0">
                <a:solidFill>
                  <a:srgbClr val="0070C0"/>
                </a:solidFill>
                <a:latin typeface="Consolas" panose="020B0609020204030204" pitchFamily="49" charset="0"/>
                <a:cs typeface="Consolas" panose="020B0609020204030204" pitchFamily="49" charset="0"/>
              </a:rPr>
              <a:t>try</a:t>
            </a:r>
            <a:r>
              <a:rPr lang="en-US" sz="1800" b="1" dirty="0">
                <a:solidFill>
                  <a:schemeClr val="tx1"/>
                </a:solidFill>
                <a:latin typeface="Consolas" panose="020B0609020204030204" pitchFamily="49" charset="0"/>
                <a:cs typeface="Consolas" panose="020B0609020204030204" pitchFamily="49" charset="0"/>
              </a:rPr>
              <a:t> {</a:t>
            </a:r>
          </a:p>
          <a:p>
            <a:r>
              <a:rPr lang="en-US" sz="1800" b="1" dirty="0">
                <a:solidFill>
                  <a:schemeClr val="tx1"/>
                </a:solidFill>
                <a:latin typeface="Consolas" panose="020B0609020204030204" pitchFamily="49" charset="0"/>
                <a:cs typeface="Consolas" panose="020B0609020204030204" pitchFamily="49" charset="0"/>
              </a:rPr>
              <a:t>        </a:t>
            </a:r>
            <a:r>
              <a:rPr lang="en-US" sz="1800" b="1" dirty="0">
                <a:solidFill>
                  <a:srgbClr val="0070C0"/>
                </a:solidFill>
                <a:latin typeface="Consolas" panose="020B0609020204030204" pitchFamily="49" charset="0"/>
                <a:cs typeface="Consolas" panose="020B0609020204030204" pitchFamily="49" charset="0"/>
              </a:rPr>
              <a:t>var</a:t>
            </a:r>
            <a:r>
              <a:rPr lang="en-US" sz="1800" b="1" dirty="0">
                <a:solidFill>
                  <a:schemeClr val="tx1"/>
                </a:solidFill>
                <a:latin typeface="Consolas" panose="020B0609020204030204" pitchFamily="49" charset="0"/>
                <a:cs typeface="Consolas" panose="020B0609020204030204" pitchFamily="49" charset="0"/>
              </a:rPr>
              <a:t> b = </a:t>
            </a:r>
            <a:r>
              <a:rPr lang="en-US" sz="1800" b="1" dirty="0">
                <a:solidFill>
                  <a:srgbClr val="0070C0"/>
                </a:solidFill>
                <a:latin typeface="Consolas" panose="020B0609020204030204" pitchFamily="49" charset="0"/>
                <a:cs typeface="Consolas" panose="020B0609020204030204" pitchFamily="49" charset="0"/>
              </a:rPr>
              <a:t>yield</a:t>
            </a:r>
            <a:r>
              <a:rPr lang="en-US" sz="1800" b="1" dirty="0">
                <a:solidFill>
                  <a:schemeClr val="tx1"/>
                </a:solidFill>
                <a:latin typeface="Consolas" panose="020B0609020204030204" pitchFamily="49" charset="0"/>
                <a:cs typeface="Consolas" panose="020B0609020204030204" pitchFamily="49" charset="0"/>
              </a:rPr>
              <a:t> get(</a:t>
            </a:r>
            <a:r>
              <a:rPr lang="en-US" sz="1800" b="1" dirty="0">
                <a:solidFill>
                  <a:schemeClr val="accent2"/>
                </a:solidFill>
                <a:latin typeface="Consolas" panose="020B0609020204030204" pitchFamily="49" charset="0"/>
                <a:cs typeface="Consolas" panose="020B0609020204030204" pitchFamily="49" charset="0"/>
              </a:rPr>
              <a:t>'http://invalidhost'</a:t>
            </a:r>
            <a:r>
              <a:rPr lang="en-US" sz="1800" b="1" dirty="0">
                <a:solidFill>
                  <a:schemeClr val="tx1"/>
                </a:solidFill>
                <a:latin typeface="Consolas" panose="020B0609020204030204" pitchFamily="49" charset="0"/>
                <a:cs typeface="Consolas" panose="020B0609020204030204" pitchFamily="49" charset="0"/>
              </a:rPr>
              <a:t>);</a:t>
            </a:r>
          </a:p>
          <a:p>
            <a:r>
              <a:rPr lang="en-US" sz="1800" b="1" dirty="0">
                <a:solidFill>
                  <a:schemeClr val="tx1"/>
                </a:solidFill>
                <a:latin typeface="Consolas" panose="020B0609020204030204" pitchFamily="49" charset="0"/>
                <a:cs typeface="Consolas" panose="020B0609020204030204" pitchFamily="49" charset="0"/>
              </a:rPr>
              <a:t>    } </a:t>
            </a:r>
            <a:r>
              <a:rPr lang="en-US" sz="1800" b="1" dirty="0">
                <a:solidFill>
                  <a:srgbClr val="0070C0"/>
                </a:solidFill>
                <a:latin typeface="Consolas" panose="020B0609020204030204" pitchFamily="49" charset="0"/>
                <a:cs typeface="Consolas" panose="020B0609020204030204" pitchFamily="49" charset="0"/>
              </a:rPr>
              <a:t>catch</a:t>
            </a:r>
            <a:r>
              <a:rPr lang="en-US" sz="1800" b="1" dirty="0">
                <a:solidFill>
                  <a:schemeClr val="tx1"/>
                </a:solidFill>
                <a:latin typeface="Consolas" panose="020B0609020204030204" pitchFamily="49" charset="0"/>
                <a:cs typeface="Consolas" panose="020B0609020204030204" pitchFamily="49" charset="0"/>
              </a:rPr>
              <a:t> (e) {</a:t>
            </a:r>
          </a:p>
          <a:p>
            <a:r>
              <a:rPr lang="en-US" sz="1800" b="1" dirty="0">
                <a:solidFill>
                  <a:schemeClr val="tx1"/>
                </a:solidFill>
                <a:latin typeface="Consolas" panose="020B0609020204030204" pitchFamily="49" charset="0"/>
                <a:cs typeface="Consolas" panose="020B0609020204030204" pitchFamily="49" charset="0"/>
              </a:rPr>
              <a:t>        console.log(</a:t>
            </a:r>
            <a:r>
              <a:rPr lang="en-US" sz="1800" b="1" dirty="0" err="1">
                <a:solidFill>
                  <a:schemeClr val="tx1"/>
                </a:solidFill>
                <a:latin typeface="Consolas" panose="020B0609020204030204" pitchFamily="49" charset="0"/>
                <a:cs typeface="Consolas" panose="020B0609020204030204" pitchFamily="49" charset="0"/>
              </a:rPr>
              <a:t>e.code</a:t>
            </a:r>
            <a:r>
              <a:rPr lang="en-US" sz="1800" b="1" dirty="0">
                <a:solidFill>
                  <a:schemeClr val="tx1"/>
                </a:solidFill>
                <a:latin typeface="Consolas" panose="020B0609020204030204" pitchFamily="49" charset="0"/>
                <a:cs typeface="Consolas" panose="020B0609020204030204" pitchFamily="49" charset="0"/>
              </a:rPr>
              <a:t>);</a:t>
            </a:r>
          </a:p>
          <a:p>
            <a:r>
              <a:rPr lang="en-US" sz="1800" b="1" dirty="0">
                <a:solidFill>
                  <a:schemeClr val="tx1"/>
                </a:solidFill>
                <a:latin typeface="Consolas" panose="020B0609020204030204" pitchFamily="49" charset="0"/>
                <a:cs typeface="Consolas" panose="020B0609020204030204" pitchFamily="49" charset="0"/>
              </a:rPr>
              <a:t>    }</a:t>
            </a:r>
          </a:p>
          <a:p>
            <a:r>
              <a:rPr lang="en-US" sz="1800" b="1" dirty="0">
                <a:solidFill>
                  <a:schemeClr val="tx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65089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OnCompleted</a:t>
            </a:r>
            <a:r>
              <a:rPr lang="en-US" smtClean="0"/>
              <a:t>: Rx</a:t>
            </a:r>
            <a:endParaRPr lang="en-US" dirty="0"/>
          </a:p>
        </p:txBody>
      </p:sp>
      <p:sp>
        <p:nvSpPr>
          <p:cNvPr id="4" name="Content Placeholder 3"/>
          <p:cNvSpPr>
            <a:spLocks noGrp="1"/>
          </p:cNvSpPr>
          <p:nvPr>
            <p:ph idx="1"/>
          </p:nvPr>
        </p:nvSpPr>
        <p:spPr/>
        <p:txBody>
          <a:bodyPr/>
          <a:lstStyle/>
          <a:p>
            <a:r>
              <a:rPr lang="en-US" dirty="0" smtClean="0">
                <a:solidFill>
                  <a:schemeClr val="accent6">
                    <a:lumMod val="75000"/>
                  </a:schemeClr>
                </a:solidFill>
              </a:rPr>
              <a:t>Language neutral model with 3 concepts:</a:t>
            </a:r>
          </a:p>
          <a:p>
            <a:endParaRPr lang="en-US" sz="1400" dirty="0" smtClean="0">
              <a:solidFill>
                <a:schemeClr val="accent6">
                  <a:lumMod val="75000"/>
                </a:schemeClr>
              </a:solidFill>
            </a:endParaRPr>
          </a:p>
          <a:p>
            <a:pPr marL="514350" indent="-514350">
              <a:buFont typeface="+mj-lt"/>
              <a:buAutoNum type="arabicPeriod"/>
            </a:pPr>
            <a:r>
              <a:rPr lang="en-US" dirty="0" smtClean="0">
                <a:solidFill>
                  <a:schemeClr val="accent6">
                    <a:lumMod val="75000"/>
                  </a:schemeClr>
                </a:solidFill>
              </a:rPr>
              <a:t>Observer/Observable</a:t>
            </a:r>
          </a:p>
          <a:p>
            <a:pPr marL="514350" indent="-514350">
              <a:buFont typeface="+mj-lt"/>
              <a:buAutoNum type="arabicPeriod"/>
            </a:pPr>
            <a:r>
              <a:rPr lang="en-US" dirty="0" smtClean="0">
                <a:solidFill>
                  <a:schemeClr val="accent6">
                    <a:lumMod val="75000"/>
                  </a:schemeClr>
                </a:solidFill>
              </a:rPr>
              <a:t>Query operations (map/filter/reduce)</a:t>
            </a:r>
          </a:p>
          <a:p>
            <a:pPr marL="514350" indent="-514350">
              <a:buFont typeface="+mj-lt"/>
              <a:buAutoNum type="arabicPeriod"/>
            </a:pPr>
            <a:r>
              <a:rPr lang="en-US" dirty="0" smtClean="0">
                <a:solidFill>
                  <a:schemeClr val="accent6">
                    <a:lumMod val="75000"/>
                  </a:schemeClr>
                </a:solidFill>
              </a:rPr>
              <a:t>Schedulers: a set of types to parameterize concurrency</a:t>
            </a:r>
            <a:endParaRPr lang="en-US" dirty="0">
              <a:solidFill>
                <a:schemeClr val="accent6">
                  <a:lumMod val="75000"/>
                </a:schemeClr>
              </a:solidFill>
            </a:endParaRPr>
          </a:p>
        </p:txBody>
      </p:sp>
      <p:sp>
        <p:nvSpPr>
          <p:cNvPr id="3" name="TextBox 2"/>
          <p:cNvSpPr txBox="1"/>
          <p:nvPr/>
        </p:nvSpPr>
        <p:spPr>
          <a:xfrm>
            <a:off x="1745820" y="4764286"/>
            <a:ext cx="6838622" cy="1384995"/>
          </a:xfrm>
          <a:prstGeom prst="rect">
            <a:avLst/>
          </a:prstGeom>
          <a:noFill/>
        </p:spPr>
        <p:txBody>
          <a:bodyPr wrap="square" rtlCol="0">
            <a:spAutoFit/>
          </a:bodyPr>
          <a:lstStyle/>
          <a:p>
            <a:r>
              <a:rPr lang="en-US" sz="2800" dirty="0" smtClean="0">
                <a:solidFill>
                  <a:schemeClr val="bg1">
                    <a:lumMod val="50000"/>
                  </a:schemeClr>
                </a:solidFill>
                <a:cs typeface="Consolas" panose="020B0609020204030204" pitchFamily="49" charset="0"/>
              </a:rPr>
              <a:t>@</a:t>
            </a:r>
            <a:r>
              <a:rPr lang="en-US" sz="2800" dirty="0" err="1" smtClean="0">
                <a:solidFill>
                  <a:schemeClr val="bg1">
                    <a:lumMod val="50000"/>
                  </a:schemeClr>
                </a:solidFill>
                <a:cs typeface="Consolas" panose="020B0609020204030204" pitchFamily="49" charset="0"/>
              </a:rPr>
              <a:t>ReactiveX</a:t>
            </a:r>
            <a:endParaRPr lang="en-US" sz="2800" dirty="0" smtClean="0">
              <a:solidFill>
                <a:schemeClr val="bg1">
                  <a:lumMod val="50000"/>
                </a:schemeClr>
              </a:solidFill>
              <a:cs typeface="Consolas" panose="020B0609020204030204" pitchFamily="49" charset="0"/>
            </a:endParaRPr>
          </a:p>
          <a:p>
            <a:r>
              <a:rPr lang="en-US" sz="2800" dirty="0" smtClean="0">
                <a:solidFill>
                  <a:schemeClr val="bg1">
                    <a:lumMod val="50000"/>
                  </a:schemeClr>
                </a:solidFill>
                <a:cs typeface="Consolas" panose="020B0609020204030204" pitchFamily="49" charset="0"/>
              </a:rPr>
              <a:t>github.com/Reactive-Extensions</a:t>
            </a:r>
          </a:p>
          <a:p>
            <a:r>
              <a:rPr lang="en-US" sz="2800" dirty="0" smtClean="0">
                <a:solidFill>
                  <a:schemeClr val="bg1">
                    <a:lumMod val="50000"/>
                  </a:schemeClr>
                </a:solidFill>
                <a:cs typeface="Consolas" panose="020B0609020204030204" pitchFamily="49" charset="0"/>
              </a:rPr>
              <a:t>rx.codeplex.com</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370" y="4918764"/>
            <a:ext cx="1076038" cy="1076038"/>
          </a:xfrm>
          <a:prstGeom prst="rect">
            <a:avLst/>
          </a:prstGeom>
        </p:spPr>
      </p:pic>
      <p:sp>
        <p:nvSpPr>
          <p:cNvPr id="6" name="TextBox 5"/>
          <p:cNvSpPr txBox="1"/>
          <p:nvPr/>
        </p:nvSpPr>
        <p:spPr>
          <a:xfrm>
            <a:off x="1507408" y="6278259"/>
            <a:ext cx="6211447" cy="369332"/>
          </a:xfrm>
          <a:prstGeom prst="rect">
            <a:avLst/>
          </a:prstGeom>
          <a:noFill/>
        </p:spPr>
        <p:txBody>
          <a:bodyPr wrap="square" rtlCol="0">
            <a:spAutoFit/>
          </a:bodyPr>
          <a:lstStyle/>
          <a:p>
            <a:r>
              <a:rPr lang="en-US" b="1" u="sng" dirty="0">
                <a:solidFill>
                  <a:schemeClr val="bg1">
                    <a:lumMod val="50000"/>
                  </a:schemeClr>
                </a:solidFill>
              </a:rPr>
              <a:t>https://github.com/Reactive-Extensions/NDC-Oslo-2014</a:t>
            </a:r>
          </a:p>
        </p:txBody>
      </p:sp>
    </p:spTree>
    <p:extLst>
      <p:ext uri="{BB962C8B-B14F-4D97-AF65-F5344CB8AC3E}">
        <p14:creationId xmlns:p14="http://schemas.microsoft.com/office/powerpoint/2010/main" val="2416614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857625" cy="6858000"/>
          </a:xfrm>
          <a:prstGeom prst="rect">
            <a:avLst/>
          </a:prstGeom>
        </p:spPr>
      </p:pic>
      <p:sp>
        <p:nvSpPr>
          <p:cNvPr id="6" name="Title 5"/>
          <p:cNvSpPr>
            <a:spLocks noGrp="1"/>
          </p:cNvSpPr>
          <p:nvPr>
            <p:ph type="title"/>
          </p:nvPr>
        </p:nvSpPr>
        <p:spPr/>
        <p:txBody>
          <a:bodyPr/>
          <a:lstStyle/>
          <a:p>
            <a:r>
              <a:rPr lang="en-US" dirty="0" smtClean="0">
                <a:solidFill>
                  <a:schemeClr val="bg1"/>
                </a:solidFill>
              </a:rPr>
              <a:t>Open </a:t>
            </a:r>
            <a:r>
              <a:rPr lang="en-US" dirty="0" err="1" smtClean="0">
                <a:solidFill>
                  <a:schemeClr val="bg1"/>
                </a:solidFill>
              </a:rPr>
              <a:t>Sourcerer</a:t>
            </a:r>
            <a:endParaRPr lang="en-US" dirty="0">
              <a:solidFill>
                <a:schemeClr val="bg1"/>
              </a:solidFill>
            </a:endParaRPr>
          </a:p>
        </p:txBody>
      </p:sp>
    </p:spTree>
    <p:extLst>
      <p:ext uri="{BB962C8B-B14F-4D97-AF65-F5344CB8AC3E}">
        <p14:creationId xmlns:p14="http://schemas.microsoft.com/office/powerpoint/2010/main" val="391825726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2237" y="1524000"/>
            <a:ext cx="6867525" cy="3810000"/>
          </a:xfrm>
          <a:prstGeom prst="rect">
            <a:avLst/>
          </a:prstGeom>
        </p:spPr>
      </p:pic>
      <p:sp>
        <p:nvSpPr>
          <p:cNvPr id="7" name="Oval 6"/>
          <p:cNvSpPr/>
          <p:nvPr/>
        </p:nvSpPr>
        <p:spPr>
          <a:xfrm>
            <a:off x="5979993" y="2224585"/>
            <a:ext cx="232012" cy="2320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337110" y="2224585"/>
            <a:ext cx="232012" cy="2320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460313" y="2224585"/>
            <a:ext cx="232012" cy="2320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824716" y="2224585"/>
            <a:ext cx="232012" cy="2320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34996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653" y="581965"/>
            <a:ext cx="3528751" cy="3528751"/>
          </a:xfrm>
          <a:prstGeom prst="rect">
            <a:avLst/>
          </a:prstGeom>
        </p:spPr>
      </p:pic>
      <p:sp>
        <p:nvSpPr>
          <p:cNvPr id="6" name="TextBox 5"/>
          <p:cNvSpPr txBox="1"/>
          <p:nvPr/>
        </p:nvSpPr>
        <p:spPr>
          <a:xfrm>
            <a:off x="5686008" y="4323782"/>
            <a:ext cx="963725" cy="1107996"/>
          </a:xfrm>
          <a:prstGeom prst="rect">
            <a:avLst/>
          </a:prstGeom>
          <a:noFill/>
        </p:spPr>
        <p:txBody>
          <a:bodyPr wrap="none" rtlCol="0">
            <a:spAutoFit/>
          </a:bodyPr>
          <a:lstStyle/>
          <a:p>
            <a:r>
              <a:rPr lang="en-US" sz="6600" dirty="0" smtClean="0">
                <a:latin typeface="Franklin Gothic Demi Cond" panose="020B0706030402020204" pitchFamily="34" charset="0"/>
                <a:ea typeface="Segoe UI" pitchFamily="34" charset="0"/>
                <a:cs typeface="Segoe UI" pitchFamily="34" charset="0"/>
              </a:rPr>
              <a:t>Rx</a:t>
            </a:r>
            <a:endParaRPr lang="en-US" sz="6600" dirty="0">
              <a:latin typeface="Franklin Gothic Demi Cond" panose="020B0706030402020204" pitchFamily="34" charset="0"/>
              <a:ea typeface="Segoe UI" pitchFamily="34" charset="0"/>
              <a:cs typeface="Segoe UI" pitchFamily="34" charset="0"/>
            </a:endParaRPr>
          </a:p>
        </p:txBody>
      </p:sp>
      <p:sp>
        <p:nvSpPr>
          <p:cNvPr id="7" name="TextBox 6"/>
          <p:cNvSpPr txBox="1"/>
          <p:nvPr/>
        </p:nvSpPr>
        <p:spPr>
          <a:xfrm>
            <a:off x="2428919" y="5644844"/>
            <a:ext cx="7218217" cy="954107"/>
          </a:xfrm>
          <a:prstGeom prst="rect">
            <a:avLst/>
          </a:prstGeom>
          <a:noFill/>
        </p:spPr>
        <p:txBody>
          <a:bodyPr wrap="square" rtlCol="0">
            <a:spAutoFit/>
          </a:bodyPr>
          <a:lstStyle/>
          <a:p>
            <a:r>
              <a:rPr lang="en-US" sz="2800" dirty="0">
                <a:solidFill>
                  <a:schemeClr val="bg1">
                    <a:lumMod val="50000"/>
                  </a:schemeClr>
                </a:solidFill>
                <a:cs typeface="Consolas" panose="020B0609020204030204" pitchFamily="49" charset="0"/>
              </a:rPr>
              <a:t>@</a:t>
            </a:r>
            <a:r>
              <a:rPr lang="en-US" sz="2800" dirty="0" err="1">
                <a:solidFill>
                  <a:schemeClr val="bg1">
                    <a:lumMod val="50000"/>
                  </a:schemeClr>
                </a:solidFill>
                <a:cs typeface="Consolas" panose="020B0609020204030204" pitchFamily="49" charset="0"/>
              </a:rPr>
              <a:t>ReactiveX</a:t>
            </a:r>
            <a:endParaRPr lang="en-US" sz="2800" dirty="0">
              <a:solidFill>
                <a:schemeClr val="bg1">
                  <a:lumMod val="50000"/>
                </a:schemeClr>
              </a:solidFill>
              <a:cs typeface="Consolas" panose="020B0609020204030204" pitchFamily="49" charset="0"/>
            </a:endParaRPr>
          </a:p>
          <a:p>
            <a:r>
              <a:rPr lang="en-US" sz="2800" dirty="0">
                <a:solidFill>
                  <a:schemeClr val="bg1">
                    <a:lumMod val="50000"/>
                  </a:schemeClr>
                </a:solidFill>
                <a:cs typeface="Consolas" panose="020B0609020204030204" pitchFamily="49" charset="0"/>
              </a:rPr>
              <a:t>github.com/Reactive-Extensions</a:t>
            </a:r>
          </a:p>
        </p:txBody>
      </p:sp>
    </p:spTree>
    <p:extLst>
      <p:ext uri="{BB962C8B-B14F-4D97-AF65-F5344CB8AC3E}">
        <p14:creationId xmlns:p14="http://schemas.microsoft.com/office/powerpoint/2010/main" val="6006908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6.25E-7 0.00394 L 0.07005 0.03357 C 0.08463 0.04028 0.10651 0.04422 0.12956 0.04422 C 0.15586 0.04422 0.17682 0.04028 0.19141 0.03357 L 0.26172 0.00394 " pathEditMode="relative" rAng="0" ptsTypes="AAAAA">
                                      <p:cBhvr>
                                        <p:cTn id="6" dur="1000" fill="hold"/>
                                        <p:tgtEl>
                                          <p:spTgt spid="6"/>
                                        </p:tgtEl>
                                        <p:attrNameLst>
                                          <p:attrName>ppt_x</p:attrName>
                                          <p:attrName>ppt_y</p:attrName>
                                        </p:attrNameLst>
                                      </p:cBhvr>
                                      <p:rCtr x="13086" y="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C3C3C"/>
        </a:solidFill>
        <a:effectLst/>
      </p:bgPr>
    </p:bg>
    <p:spTree>
      <p:nvGrpSpPr>
        <p:cNvPr id="1" name=""/>
        <p:cNvGrpSpPr/>
        <p:nvPr/>
      </p:nvGrpSpPr>
      <p:grpSpPr>
        <a:xfrm>
          <a:off x="0" y="0"/>
          <a:ext cx="0" cy="0"/>
          <a:chOff x="0" y="0"/>
          <a:chExt cx="0" cy="0"/>
        </a:xfrm>
      </p:grpSpPr>
      <p:pic>
        <p:nvPicPr>
          <p:cNvPr id="2050" name="Picture 2" descr="http://2014.robotsconf.com/img/nav-logo-horz.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6803" y="2404089"/>
            <a:ext cx="5395198" cy="13062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874402" y="3710298"/>
            <a:ext cx="7619999" cy="1384995"/>
          </a:xfrm>
          <a:prstGeom prst="rect">
            <a:avLst/>
          </a:prstGeom>
          <a:noFill/>
        </p:spPr>
        <p:txBody>
          <a:bodyPr wrap="square" rtlCol="0">
            <a:spAutoFit/>
          </a:bodyPr>
          <a:lstStyle/>
          <a:p>
            <a:pPr algn="ctr"/>
            <a:r>
              <a:rPr lang="en-US" sz="2800" dirty="0">
                <a:solidFill>
                  <a:schemeClr val="bg1">
                    <a:lumMod val="95000"/>
                  </a:schemeClr>
                </a:solidFill>
              </a:rPr>
              <a:t>A Software </a:t>
            </a:r>
            <a:r>
              <a:rPr lang="en-US" sz="2800" dirty="0" smtClean="0">
                <a:solidFill>
                  <a:schemeClr val="bg1">
                    <a:lumMod val="95000"/>
                  </a:schemeClr>
                </a:solidFill>
              </a:rPr>
              <a:t>Developer’s </a:t>
            </a:r>
            <a:r>
              <a:rPr lang="en-US" sz="2800" dirty="0">
                <a:solidFill>
                  <a:schemeClr val="bg1">
                    <a:lumMod val="95000"/>
                  </a:schemeClr>
                </a:solidFill>
              </a:rPr>
              <a:t>Hardware </a:t>
            </a:r>
            <a:r>
              <a:rPr lang="en-US" sz="2800" dirty="0" smtClean="0">
                <a:solidFill>
                  <a:schemeClr val="bg1">
                    <a:lumMod val="95000"/>
                  </a:schemeClr>
                </a:solidFill>
              </a:rPr>
              <a:t>Conference</a:t>
            </a:r>
          </a:p>
          <a:p>
            <a:pPr algn="ctr"/>
            <a:r>
              <a:rPr lang="en-US" sz="2800" dirty="0" smtClean="0">
                <a:solidFill>
                  <a:schemeClr val="bg1">
                    <a:lumMod val="95000"/>
                  </a:schemeClr>
                </a:solidFill>
              </a:rPr>
              <a:t>December 6</a:t>
            </a:r>
            <a:r>
              <a:rPr lang="en-US" sz="2800" baseline="30000" dirty="0" smtClean="0">
                <a:solidFill>
                  <a:schemeClr val="bg1">
                    <a:lumMod val="95000"/>
                  </a:schemeClr>
                </a:solidFill>
              </a:rPr>
              <a:t>th</a:t>
            </a:r>
            <a:r>
              <a:rPr lang="en-US" sz="2800" dirty="0" smtClean="0">
                <a:solidFill>
                  <a:schemeClr val="bg1">
                    <a:lumMod val="95000"/>
                  </a:schemeClr>
                </a:solidFill>
              </a:rPr>
              <a:t> – 7</a:t>
            </a:r>
            <a:r>
              <a:rPr lang="en-US" sz="2800" baseline="30000" dirty="0" smtClean="0">
                <a:solidFill>
                  <a:schemeClr val="bg1">
                    <a:lumMod val="95000"/>
                  </a:schemeClr>
                </a:solidFill>
              </a:rPr>
              <a:t>th</a:t>
            </a:r>
            <a:r>
              <a:rPr lang="en-US" sz="2800" dirty="0" smtClean="0">
                <a:solidFill>
                  <a:schemeClr val="bg1">
                    <a:lumMod val="95000"/>
                  </a:schemeClr>
                </a:solidFill>
              </a:rPr>
              <a:t> 2014</a:t>
            </a:r>
          </a:p>
          <a:p>
            <a:pPr algn="ctr"/>
            <a:r>
              <a:rPr lang="en-US" sz="2800" u="sng" dirty="0" smtClean="0">
                <a:solidFill>
                  <a:schemeClr val="bg1">
                    <a:lumMod val="95000"/>
                  </a:schemeClr>
                </a:solidFill>
              </a:rPr>
              <a:t>http://robotsconf.com/</a:t>
            </a:r>
            <a:endParaRPr lang="en-US" sz="2800" u="sng" dirty="0">
              <a:solidFill>
                <a:schemeClr val="bg1">
                  <a:lumMod val="95000"/>
                </a:schemeClr>
              </a:solidFill>
            </a:endParaRPr>
          </a:p>
        </p:txBody>
      </p:sp>
    </p:spTree>
    <p:extLst>
      <p:ext uri="{BB962C8B-B14F-4D97-AF65-F5344CB8AC3E}">
        <p14:creationId xmlns:p14="http://schemas.microsoft.com/office/powerpoint/2010/main" val="772660254"/>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Asynchronous Programming  is Annoying	</a:t>
            </a:r>
            <a:endParaRPr lang="hr-HR" dirty="0"/>
          </a:p>
        </p:txBody>
      </p:sp>
      <p:sp>
        <p:nvSpPr>
          <p:cNvPr id="4" name="Text Placeholder 2"/>
          <p:cNvSpPr>
            <a:spLocks noGrp="1"/>
          </p:cNvSpPr>
          <p:nvPr>
            <p:ph idx="1"/>
          </p:nvPr>
        </p:nvSpPr>
        <p:spPr>
          <a:xfrm>
            <a:off x="431371" y="1324708"/>
            <a:ext cx="11262398" cy="4852255"/>
          </a:xfrm>
        </p:spPr>
        <p:txBody>
          <a:bodyPr/>
          <a:lstStyle/>
          <a:p>
            <a:r>
              <a:rPr lang="en-US" sz="2800" dirty="0" smtClean="0"/>
              <a:t>Every library has a different way of doing </a:t>
            </a:r>
            <a:r>
              <a:rPr lang="en-US" sz="2800" dirty="0" err="1" smtClean="0"/>
              <a:t>async</a:t>
            </a:r>
            <a:r>
              <a:rPr lang="en-US" sz="2800" dirty="0" smtClean="0"/>
              <a:t>/events</a:t>
            </a:r>
            <a:endParaRPr lang="en-US" sz="2800" dirty="0" smtClean="0"/>
          </a:p>
          <a:p>
            <a:pPr lvl="1"/>
            <a:r>
              <a:rPr lang="en-US" dirty="0" smtClean="0"/>
              <a:t>Callbacks are different from Promises, from events, </a:t>
            </a:r>
            <a:r>
              <a:rPr lang="en-US" dirty="0" err="1" smtClean="0"/>
              <a:t>etc</a:t>
            </a:r>
            <a:endParaRPr lang="en-US" dirty="0" smtClean="0"/>
          </a:p>
          <a:p>
            <a:pPr lvl="1"/>
            <a:r>
              <a:rPr lang="en-US" dirty="0" smtClean="0"/>
              <a:t>Each concept covers only part of the story</a:t>
            </a:r>
            <a:br>
              <a:rPr lang="en-US" dirty="0" smtClean="0"/>
            </a:br>
            <a:endParaRPr lang="en-US" dirty="0" smtClean="0"/>
          </a:p>
          <a:p>
            <a:r>
              <a:rPr lang="en-US" sz="2800" dirty="0" smtClean="0"/>
              <a:t>Wouldn’t it be great to have a unifying concept to generalize how we think about concurrent/reactive programming?</a:t>
            </a:r>
            <a:endParaRPr lang="en-US" sz="2800" dirty="0"/>
          </a:p>
        </p:txBody>
      </p:sp>
    </p:spTree>
    <p:extLst>
      <p:ext uri="{BB962C8B-B14F-4D97-AF65-F5344CB8AC3E}">
        <p14:creationId xmlns:p14="http://schemas.microsoft.com/office/powerpoint/2010/main" val="3210389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theme1.xml><?xml version="1.0" encoding="utf-8"?>
<a:theme xmlns:a="http://schemas.openxmlformats.org/drawingml/2006/main" name="1_Office Theme">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Custom 2">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1-win8platform.pptx" id="{16664918-F6A6-4CA4-ADF1-9EA3B8635115}" vid="{6DA9D22E-ADE1-468A-87E2-1D55A7A06C8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11096</TotalTime>
  <Words>4855</Words>
  <Application>Microsoft Office PowerPoint</Application>
  <PresentationFormat>Widescreen</PresentationFormat>
  <Paragraphs>572</Paragraphs>
  <Slides>49</Slides>
  <Notes>48</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49</vt:i4>
      </vt:variant>
    </vt:vector>
  </HeadingPairs>
  <TitlesOfParts>
    <vt:vector size="65" baseType="lpstr">
      <vt:lpstr>Arial</vt:lpstr>
      <vt:lpstr>Avenir Medium</vt:lpstr>
      <vt:lpstr>Calibri</vt:lpstr>
      <vt:lpstr>Consolas</vt:lpstr>
      <vt:lpstr>Franklin Gothic Demi</vt:lpstr>
      <vt:lpstr>Franklin Gothic Demi Cond</vt:lpstr>
      <vt:lpstr>Franklin Gothic Medium</vt:lpstr>
      <vt:lpstr>MS Shell Dlg 2</vt:lpstr>
      <vt:lpstr>Museo Sans 500</vt:lpstr>
      <vt:lpstr>Segoe UI</vt:lpstr>
      <vt:lpstr>Segoe UI Light</vt:lpstr>
      <vt:lpstr>Segoe UI Semibold</vt:lpstr>
      <vt:lpstr>Segoe WP</vt:lpstr>
      <vt:lpstr>Times New Roman</vt:lpstr>
      <vt:lpstr>Wingdings</vt:lpstr>
      <vt:lpstr>1_Office Theme</vt:lpstr>
      <vt:lpstr>Async and Streaming JS - Are we doing it WRONG?  </vt:lpstr>
      <vt:lpstr>Or "I thought I had a problem. I thought to myself, "I know, I'll solve it with callbacks and events!". have Now problems. two I </vt:lpstr>
      <vt:lpstr>PowerPoint Presentation</vt:lpstr>
      <vt:lpstr>PowerPoint Presentation</vt:lpstr>
      <vt:lpstr>Open Sourcerer</vt:lpstr>
      <vt:lpstr>PowerPoint Presentation</vt:lpstr>
      <vt:lpstr>PowerPoint Presentation</vt:lpstr>
      <vt:lpstr>PowerPoint Presentation</vt:lpstr>
      <vt:lpstr>Asynchronous Programming  is Annoying </vt:lpstr>
      <vt:lpstr>We choose to go to solve asynchronous programming and do the other things, not because they are easy, but because they are hard</vt:lpstr>
      <vt:lpstr>PowerPoint Presentation</vt:lpstr>
      <vt:lpstr>PowerPoint Presentation</vt:lpstr>
      <vt:lpstr>PowerPoint Presentation</vt:lpstr>
      <vt:lpstr>The Asynchronous Programming Landscape</vt:lpstr>
      <vt:lpstr>Callback Hell</vt:lpstr>
      <vt:lpstr>PowerPoint Presentation</vt:lpstr>
      <vt:lpstr>PowerPoint Presentation</vt:lpstr>
      <vt:lpstr>Reactive Manifesto http://www.reactivemanifesto.org</vt:lpstr>
      <vt:lpstr>Not to be confused with FRP</vt:lpstr>
      <vt:lpstr>CSP</vt:lpstr>
      <vt:lpstr>Real-time is everywhere…</vt:lpstr>
      <vt:lpstr>Top-rated Movies Collection</vt:lpstr>
      <vt:lpstr>PowerPoint Presentation</vt:lpstr>
      <vt:lpstr>Mouse Drags Collection</vt:lpstr>
      <vt:lpstr>Ordinary Interactive Programming</vt:lpstr>
      <vt:lpstr>That was the iterator pattern</vt:lpstr>
      <vt:lpstr>Making it push-based</vt:lpstr>
      <vt:lpstr>Rx Grammar Police</vt:lpstr>
      <vt:lpstr>First-Class Events Objects to the rescue</vt:lpstr>
      <vt:lpstr>PowerPoint Presentation</vt:lpstr>
      <vt:lpstr>Observables are awaitable…</vt:lpstr>
      <vt:lpstr>PowerPoint Presentation</vt:lpstr>
      <vt:lpstr>Observables are more powerful…</vt:lpstr>
      <vt:lpstr>Marble diagram: filter</vt:lpstr>
      <vt:lpstr>Marble diagram: map</vt:lpstr>
      <vt:lpstr>Marble diagram: delay</vt:lpstr>
      <vt:lpstr>OnNext: Drag and Drop</vt:lpstr>
      <vt:lpstr>Querying UI Events</vt:lpstr>
      <vt:lpstr>Querying UI Events</vt:lpstr>
      <vt:lpstr>Querying UI Events</vt:lpstr>
      <vt:lpstr>Composing Events and Promises</vt:lpstr>
      <vt:lpstr>Composing Events and Promises</vt:lpstr>
      <vt:lpstr>Testing concurrent code: made easy!</vt:lpstr>
      <vt:lpstr>Client: Polling for Row Updates </vt:lpstr>
      <vt:lpstr>Server: Retrieving Social Row </vt:lpstr>
      <vt:lpstr>PowerPoint Presentation</vt:lpstr>
      <vt:lpstr>PowerPoint Presentation</vt:lpstr>
      <vt:lpstr>A Glimpse into the Future - RxJS and Generators</vt:lpstr>
      <vt:lpstr>OnCompleted: Rx</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8 Platform</dc:title>
  <dc:creator>Matthew Podwysocki</dc:creator>
  <cp:lastModifiedBy>Matthew Podwysocki</cp:lastModifiedBy>
  <cp:revision>401</cp:revision>
  <dcterms:created xsi:type="dcterms:W3CDTF">2013-09-10T21:26:31Z</dcterms:created>
  <dcterms:modified xsi:type="dcterms:W3CDTF">2014-09-10T00:28:21Z</dcterms:modified>
</cp:coreProperties>
</file>